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715000" cx="9144000"/>
  <p:notesSz cx="6858000" cy="9144000"/>
  <p:embeddedFontLst>
    <p:embeddedFont>
      <p:font typeface="Economica"/>
      <p:regular r:id="rId13"/>
      <p:bold r:id="rId14"/>
      <p:italic r:id="rId15"/>
      <p:boldItalic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gETnXc6gosQYRkq0LpAMfErihu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font" Target="fonts/Economica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Economica-italic.fntdata"/><Relationship Id="rId14" Type="http://schemas.openxmlformats.org/officeDocument/2006/relationships/font" Target="fonts/Economica-bold.fntdata"/><Relationship Id="rId17" Type="http://schemas.openxmlformats.org/officeDocument/2006/relationships/font" Target="fonts/OpenSans-regular.fntdata"/><Relationship Id="rId16" Type="http://schemas.openxmlformats.org/officeDocument/2006/relationships/font" Target="fonts/Economica-boldItalic.fntdata"/><Relationship Id="rId5" Type="http://schemas.openxmlformats.org/officeDocument/2006/relationships/slide" Target="slides/slide1.xml"/><Relationship Id="rId19" Type="http://schemas.openxmlformats.org/officeDocument/2006/relationships/font" Target="fonts/OpenSans-italic.fntdata"/><Relationship Id="rId6" Type="http://schemas.openxmlformats.org/officeDocument/2006/relationships/slide" Target="slides/slide2.xml"/><Relationship Id="rId18" Type="http://schemas.openxmlformats.org/officeDocument/2006/relationships/font" Target="fonts/Open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686109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59deee812_0_0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ga59deee8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59deee812_0_6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ga59deee81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59deee812_1_2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ga59deee812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59deee812_1_7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a59deee812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5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2" name="Google Shape;12;p15"/>
          <p:cNvSpPr txBox="1"/>
          <p:nvPr>
            <p:ph idx="1" type="body"/>
          </p:nvPr>
        </p:nvSpPr>
        <p:spPr>
          <a:xfrm>
            <a:off x="311700" y="1361361"/>
            <a:ext cx="8520600" cy="3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4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4"/>
          <p:cNvSpPr txBox="1"/>
          <p:nvPr>
            <p:ph hasCustomPrompt="1" type="title"/>
          </p:nvPr>
        </p:nvSpPr>
        <p:spPr>
          <a:xfrm>
            <a:off x="311700" y="1063472"/>
            <a:ext cx="8520600" cy="2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24"/>
          <p:cNvSpPr txBox="1"/>
          <p:nvPr>
            <p:ph idx="1" type="body"/>
          </p:nvPr>
        </p:nvSpPr>
        <p:spPr>
          <a:xfrm>
            <a:off x="311700" y="3513333"/>
            <a:ext cx="8520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6"/>
          <p:cNvSpPr/>
          <p:nvPr/>
        </p:nvSpPr>
        <p:spPr>
          <a:xfrm>
            <a:off x="2744013" y="840778"/>
            <a:ext cx="1081625" cy="124993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" name="Google Shape;16;p16"/>
          <p:cNvSpPr/>
          <p:nvPr/>
        </p:nvSpPr>
        <p:spPr>
          <a:xfrm rot="10800000">
            <a:off x="5318350" y="3629707"/>
            <a:ext cx="1081625" cy="124993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16"/>
          <p:cNvSpPr txBox="1"/>
          <p:nvPr>
            <p:ph type="ctrTitle"/>
          </p:nvPr>
        </p:nvSpPr>
        <p:spPr>
          <a:xfrm>
            <a:off x="3044700" y="1604728"/>
            <a:ext cx="3054600" cy="170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" type="subTitle"/>
          </p:nvPr>
        </p:nvSpPr>
        <p:spPr>
          <a:xfrm>
            <a:off x="3044700" y="3462867"/>
            <a:ext cx="30546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/>
          <p:nvPr/>
        </p:nvSpPr>
        <p:spPr>
          <a:xfrm flipH="1">
            <a:off x="7595938" y="511361"/>
            <a:ext cx="1081625" cy="124993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" name="Google Shape;22;p17"/>
          <p:cNvSpPr/>
          <p:nvPr/>
        </p:nvSpPr>
        <p:spPr>
          <a:xfrm flipH="1" rot="10800000">
            <a:off x="466425" y="3953707"/>
            <a:ext cx="1081625" cy="124993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" name="Google Shape;23;p17"/>
          <p:cNvSpPr txBox="1"/>
          <p:nvPr>
            <p:ph type="title"/>
          </p:nvPr>
        </p:nvSpPr>
        <p:spPr>
          <a:xfrm>
            <a:off x="773700" y="2007167"/>
            <a:ext cx="7596600" cy="170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" type="body"/>
          </p:nvPr>
        </p:nvSpPr>
        <p:spPr>
          <a:xfrm>
            <a:off x="311700" y="1361361"/>
            <a:ext cx="3999900" cy="3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8"/>
          <p:cNvSpPr txBox="1"/>
          <p:nvPr>
            <p:ph idx="2" type="body"/>
          </p:nvPr>
        </p:nvSpPr>
        <p:spPr>
          <a:xfrm>
            <a:off x="4832400" y="1361361"/>
            <a:ext cx="3999900" cy="3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8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9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/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20"/>
          <p:cNvSpPr txBox="1"/>
          <p:nvPr>
            <p:ph idx="1" type="body"/>
          </p:nvPr>
        </p:nvSpPr>
        <p:spPr>
          <a:xfrm>
            <a:off x="311700" y="1554889"/>
            <a:ext cx="2808000" cy="30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20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1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1"/>
          <p:cNvSpPr txBox="1"/>
          <p:nvPr>
            <p:ph type="title"/>
          </p:nvPr>
        </p:nvSpPr>
        <p:spPr>
          <a:xfrm>
            <a:off x="490250" y="500167"/>
            <a:ext cx="5878800" cy="45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/>
          <p:nvPr/>
        </p:nvSpPr>
        <p:spPr>
          <a:xfrm>
            <a:off x="4572000" y="-28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22"/>
          <p:cNvCxnSpPr/>
          <p:nvPr/>
        </p:nvCxnSpPr>
        <p:spPr>
          <a:xfrm>
            <a:off x="5029675" y="4995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22"/>
          <p:cNvSpPr txBox="1"/>
          <p:nvPr>
            <p:ph type="title"/>
          </p:nvPr>
        </p:nvSpPr>
        <p:spPr>
          <a:xfrm>
            <a:off x="265500" y="1032528"/>
            <a:ext cx="4045200" cy="198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22"/>
          <p:cNvSpPr txBox="1"/>
          <p:nvPr>
            <p:ph idx="1" type="subTitle"/>
          </p:nvPr>
        </p:nvSpPr>
        <p:spPr>
          <a:xfrm>
            <a:off x="265500" y="3076667"/>
            <a:ext cx="4045200" cy="17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22"/>
          <p:cNvSpPr txBox="1"/>
          <p:nvPr>
            <p:ph idx="2" type="body"/>
          </p:nvPr>
        </p:nvSpPr>
        <p:spPr>
          <a:xfrm>
            <a:off x="4939500" y="804667"/>
            <a:ext cx="38370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idx="1" type="body"/>
          </p:nvPr>
        </p:nvSpPr>
        <p:spPr>
          <a:xfrm>
            <a:off x="319500" y="4687694"/>
            <a:ext cx="5998800" cy="6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23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311700" y="1361361"/>
            <a:ext cx="8520600" cy="3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sutton.gov.uk/downloads/download/1013/executive_summary_of_high_needs_block_review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provisionmap.co.uk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file/d/1heslPhMrmIGDtGz35j143_w6R6miVPMT/view?usp=sharing" TargetMode="External"/><Relationship Id="rId4" Type="http://schemas.openxmlformats.org/officeDocument/2006/relationships/hyperlink" Target="https://sites.google.com/sutton.gov.uk/send-multi-agency-learning-and/senco?authuser=0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utton.gov.uk/info/200611/suttons_local_offer/1881/independent_travel_train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hyperlink" Target="mailto:kieran.holliday@sutton.gov.uk" TargetMode="External"/><Relationship Id="rId7" Type="http://schemas.openxmlformats.org/officeDocument/2006/relationships/hyperlink" Target="mailto:carolyn.scott@sutton.gov.uk" TargetMode="External"/><Relationship Id="rId8" Type="http://schemas.openxmlformats.org/officeDocument/2006/relationships/hyperlink" Target="mailto:oonagh.bensberg@sutton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ctrTitle"/>
          </p:nvPr>
        </p:nvSpPr>
        <p:spPr>
          <a:xfrm>
            <a:off x="973200" y="873825"/>
            <a:ext cx="7197600" cy="28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GB"/>
              <a:t>High Needs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GB"/>
              <a:t>Block Review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GB"/>
              <a:t>Update for the Local Area </a:t>
            </a:r>
            <a:endParaRPr/>
          </a:p>
        </p:txBody>
      </p:sp>
      <p:sp>
        <p:nvSpPr>
          <p:cNvPr id="63" name="Google Shape;63;p2"/>
          <p:cNvSpPr txBox="1"/>
          <p:nvPr>
            <p:ph idx="1" type="subTitle"/>
          </p:nvPr>
        </p:nvSpPr>
        <p:spPr>
          <a:xfrm>
            <a:off x="3044700" y="3739117"/>
            <a:ext cx="30546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GB"/>
              <a:t>November 2020</a:t>
            </a:r>
            <a:endParaRPr/>
          </a:p>
        </p:txBody>
      </p:sp>
      <p:sp>
        <p:nvSpPr>
          <p:cNvPr id="64" name="Google Shape;64;p2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/>
          <p:nvPr>
            <p:ph idx="1" type="body"/>
          </p:nvPr>
        </p:nvSpPr>
        <p:spPr>
          <a:xfrm>
            <a:off x="424800" y="1223800"/>
            <a:ext cx="82950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Mainstream offer – greater clarity/consistency about the range of needs that can/should be met in mainstream schools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Notional SEN budgets </a:t>
            </a:r>
            <a:endParaRPr/>
          </a:p>
          <a:p>
            <a:pPr indent="-342900" lvl="0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Predictable (widespread) vs exceptional needs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    Recommissioning specialist provision - developing clearer provision pathways for different levels/types of need (especially across phase transitions)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     16-25: strengthening preparation for adulthood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  <p:sp>
        <p:nvSpPr>
          <p:cNvPr id="70" name="Google Shape;70;p6"/>
          <p:cNvSpPr txBox="1"/>
          <p:nvPr>
            <p:ph type="title"/>
          </p:nvPr>
        </p:nvSpPr>
        <p:spPr>
          <a:xfrm>
            <a:off x="327150" y="724722"/>
            <a:ext cx="84897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3000"/>
              <a:t>The Local Area is working on three main r</a:t>
            </a:r>
            <a:r>
              <a:rPr b="1" lang="en-GB" sz="3000"/>
              <a:t>ecommendations from the </a:t>
            </a:r>
            <a:r>
              <a:rPr b="1" lang="en-GB" sz="3000" u="sng">
                <a:solidFill>
                  <a:schemeClr val="hlink"/>
                </a:solidFill>
                <a:hlinkClick r:id="rId3"/>
              </a:rPr>
              <a:t>High Needs Block Review</a:t>
            </a:r>
            <a:endParaRPr b="1"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59deee812_0_0"/>
          <p:cNvSpPr txBox="1"/>
          <p:nvPr>
            <p:ph type="title"/>
          </p:nvPr>
        </p:nvSpPr>
        <p:spPr>
          <a:xfrm>
            <a:off x="76200" y="-88075"/>
            <a:ext cx="91440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2900"/>
              <a:t>Some things we have been working on since  the last update (June 2020) </a:t>
            </a:r>
            <a:endParaRPr b="1" sz="2900"/>
          </a:p>
        </p:txBody>
      </p:sp>
      <p:sp>
        <p:nvSpPr>
          <p:cNvPr id="76" name="Google Shape;76;ga59deee812_0_0"/>
          <p:cNvSpPr txBox="1"/>
          <p:nvPr>
            <p:ph idx="1" type="body"/>
          </p:nvPr>
        </p:nvSpPr>
        <p:spPr>
          <a:xfrm>
            <a:off x="348600" y="1147600"/>
            <a:ext cx="82005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900"/>
              <a:t>Three SENCO cluster meetings have taken place in September, October and November - 60+ SENCOs working together to look at: (i) predictable/exceptional needs, (ii) how to improve transition (iii) how they use their notional SEND funding and (iv) provision mapping.</a:t>
            </a:r>
            <a:endParaRPr sz="19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900"/>
              <a:t>All Sutton’s mainstream schools have now installed </a:t>
            </a:r>
            <a:r>
              <a:rPr lang="en-GB" sz="1900" u="sng">
                <a:solidFill>
                  <a:schemeClr val="hlink"/>
                </a:solidFill>
                <a:hlinkClick r:id="rId3"/>
              </a:rPr>
              <a:t>provision mapping software</a:t>
            </a:r>
            <a:r>
              <a:rPr lang="en-GB" sz="1900"/>
              <a:t> to help the local area to consistently plan interventions for pupils with SEND in schools.</a:t>
            </a:r>
            <a:endParaRPr sz="19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900"/>
              <a:t>For the first time, the local area has collected detailed financial information on how mainstream schools deploy their notional funding   </a:t>
            </a:r>
            <a:endParaRPr sz="17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59deee812_0_6"/>
          <p:cNvSpPr txBox="1"/>
          <p:nvPr>
            <p:ph idx="1" type="body"/>
          </p:nvPr>
        </p:nvSpPr>
        <p:spPr>
          <a:xfrm>
            <a:off x="348600" y="1300000"/>
            <a:ext cx="82005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900"/>
              <a:t> Local area partners have been working on a ‘SEND charter’ - </a:t>
            </a:r>
            <a:r>
              <a:rPr lang="en-GB" sz="1900"/>
              <a:t>a high level set of values and attitudes agreed by all stakeholders with regard to how we approach SEND in the loca area.</a:t>
            </a:r>
            <a:endParaRPr sz="19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Shared our new ‘</a:t>
            </a:r>
            <a:r>
              <a:rPr lang="en-GB" sz="1900" u="sng">
                <a:solidFill>
                  <a:schemeClr val="hlink"/>
                </a:solidFill>
                <a:hlinkClick r:id="rId3"/>
              </a:rPr>
              <a:t>Ambitious for SEND Parents Newsletter</a:t>
            </a:r>
            <a:r>
              <a:rPr lang="en-GB" sz="1900"/>
              <a:t>’ with all parents in the Borough to communicate the work we are doing across the local area</a:t>
            </a:r>
            <a:endParaRPr sz="19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Developed and promoted our new </a:t>
            </a:r>
            <a:r>
              <a:rPr lang="en-GB" sz="1900" u="sng">
                <a:solidFill>
                  <a:schemeClr val="hlink"/>
                </a:solidFill>
                <a:hlinkClick r:id="rId4"/>
              </a:rPr>
              <a:t>SEND Learning and Development microsite</a:t>
            </a:r>
            <a:r>
              <a:rPr lang="en-GB" sz="1900"/>
              <a:t> for all professionals working on SEND in the local area.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  <p:sp>
        <p:nvSpPr>
          <p:cNvPr id="82" name="Google Shape;82;ga59deee812_0_6"/>
          <p:cNvSpPr txBox="1"/>
          <p:nvPr>
            <p:ph type="title"/>
          </p:nvPr>
        </p:nvSpPr>
        <p:spPr>
          <a:xfrm>
            <a:off x="152400" y="140525"/>
            <a:ext cx="91440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2900"/>
              <a:t>Some things we have been working on since  the last update (June 2020) </a:t>
            </a:r>
            <a:endParaRPr b="1" sz="2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59deee812_1_2"/>
          <p:cNvSpPr txBox="1"/>
          <p:nvPr>
            <p:ph idx="1" type="body"/>
          </p:nvPr>
        </p:nvSpPr>
        <p:spPr>
          <a:xfrm>
            <a:off x="348600" y="1376200"/>
            <a:ext cx="82005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Implemented NDTi/Preparation for Adulthood training to local area colleagues covering Person Centered Planning, Post 16 Challenges, Vocational Profiling and Young Person Participation (including EHC Plans). </a:t>
            </a:r>
            <a:endParaRPr sz="19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  <p:sp>
        <p:nvSpPr>
          <p:cNvPr id="88" name="Google Shape;88;ga59deee812_1_2"/>
          <p:cNvSpPr txBox="1"/>
          <p:nvPr>
            <p:ph type="title"/>
          </p:nvPr>
        </p:nvSpPr>
        <p:spPr>
          <a:xfrm>
            <a:off x="67300" y="80800"/>
            <a:ext cx="91440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2900"/>
              <a:t>Some things we have been working on since  the last update (June 2020) </a:t>
            </a:r>
            <a:endParaRPr b="1" sz="2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/>
          <p:nvPr>
            <p:ph idx="1" type="body"/>
          </p:nvPr>
        </p:nvSpPr>
        <p:spPr>
          <a:xfrm>
            <a:off x="348600" y="1147600"/>
            <a:ext cx="82005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We will be distributing £500k of additional predictable needs funding to mainstream schools in January 2021 to support schools to meet additional needs in mainstream settings.</a:t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Publish a new ‘SENCO website’ and SENCO forum on our Local Offer with a comprehensive guide to SEND in the local area </a:t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We will publish our new ‘SEND Charter’</a:t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SENCO clusters will start to organise (i) peer to peer reviews / CPD, (ii) define moderation activities across schools, (iii) share best practice </a:t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  <p:sp>
        <p:nvSpPr>
          <p:cNvPr id="94" name="Google Shape;94;p9"/>
          <p:cNvSpPr txBox="1"/>
          <p:nvPr>
            <p:ph type="title"/>
          </p:nvPr>
        </p:nvSpPr>
        <p:spPr>
          <a:xfrm>
            <a:off x="197625" y="140522"/>
            <a:ext cx="84897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3000"/>
              <a:t>What is next? (January to March 2021)</a:t>
            </a:r>
            <a:endParaRPr b="1"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59deee812_1_7"/>
          <p:cNvSpPr txBox="1"/>
          <p:nvPr>
            <p:ph idx="1" type="body"/>
          </p:nvPr>
        </p:nvSpPr>
        <p:spPr>
          <a:xfrm>
            <a:off x="348600" y="1147600"/>
            <a:ext cx="82005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Publish a post 16 route planner to make it easier for parents, young people and schools/settings to plan routes into post 16 provision including supported internships, apprenticeships and employment</a:t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Review how we provide </a:t>
            </a:r>
            <a:r>
              <a:rPr lang="en-GB" sz="1700" u="sng">
                <a:solidFill>
                  <a:schemeClr val="hlink"/>
                </a:solidFill>
                <a:hlinkClick r:id="rId3"/>
              </a:rPr>
              <a:t>independent travel training</a:t>
            </a:r>
            <a:r>
              <a:rPr lang="en-GB" sz="1700"/>
              <a:t> to young people with SEND in the Borough</a:t>
            </a:r>
            <a:endParaRPr sz="17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Deliver a series of seminars throughtout the year on key SEND outcomes for young people including employment, Health, Independence and Community Inclusion</a:t>
            </a:r>
            <a:endParaRPr sz="1700"/>
          </a:p>
          <a:p>
            <a:pPr indent="0" lvl="0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7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  </a:t>
            </a:r>
            <a:endParaRPr sz="1400"/>
          </a:p>
        </p:txBody>
      </p:sp>
      <p:sp>
        <p:nvSpPr>
          <p:cNvPr id="100" name="Google Shape;100;ga59deee812_1_7"/>
          <p:cNvSpPr txBox="1"/>
          <p:nvPr>
            <p:ph type="title"/>
          </p:nvPr>
        </p:nvSpPr>
        <p:spPr>
          <a:xfrm>
            <a:off x="204000" y="256047"/>
            <a:ext cx="8489700" cy="7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3000"/>
              <a:t>What is next? (January to March 2021)</a:t>
            </a:r>
            <a:endParaRPr b="1"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13"/>
          <p:cNvGrpSpPr/>
          <p:nvPr/>
        </p:nvGrpSpPr>
        <p:grpSpPr>
          <a:xfrm>
            <a:off x="7589534" y="51514"/>
            <a:ext cx="1441017" cy="1274719"/>
            <a:chOff x="7466850" y="-2"/>
            <a:chExt cx="1677161" cy="1304327"/>
          </a:xfrm>
        </p:grpSpPr>
        <p:pic>
          <p:nvPicPr>
            <p:cNvPr id="106" name="Google Shape;106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30492" y="12"/>
              <a:ext cx="813519" cy="639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66850" y="-2"/>
              <a:ext cx="813500" cy="813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1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53675" y="664475"/>
              <a:ext cx="639850" cy="6398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9" name="Google Shape;109;p13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0" name="Google Shape;110;p13"/>
          <p:cNvSpPr txBox="1"/>
          <p:nvPr>
            <p:ph type="title"/>
          </p:nvPr>
        </p:nvSpPr>
        <p:spPr>
          <a:xfrm>
            <a:off x="208625" y="402519"/>
            <a:ext cx="73809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b="1" lang="en-GB" sz="3600"/>
              <a:t>Please get in touch with the relevant contacts for each workstream if you have any questions</a:t>
            </a:r>
            <a:r>
              <a:rPr lang="en-GB" sz="3600"/>
              <a:t> </a:t>
            </a:r>
            <a:endParaRPr sz="3600"/>
          </a:p>
        </p:txBody>
      </p:sp>
      <p:sp>
        <p:nvSpPr>
          <p:cNvPr id="111" name="Google Shape;111;p13"/>
          <p:cNvSpPr txBox="1"/>
          <p:nvPr>
            <p:ph idx="1" type="body"/>
          </p:nvPr>
        </p:nvSpPr>
        <p:spPr>
          <a:xfrm>
            <a:off x="350025" y="1833400"/>
            <a:ext cx="8303100" cy="30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Rebecca Allott - Lead Consultant for HNBR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Workstream 1 - Kieran Holliday - Head of Pupil Based Commissioning - </a:t>
            </a:r>
            <a:r>
              <a:rPr lang="en-GB" u="sng">
                <a:solidFill>
                  <a:schemeClr val="hlink"/>
                </a:solidFill>
                <a:hlinkClick r:id="rId6"/>
              </a:rPr>
              <a:t>kieran.holliday@sutton.gov.uk</a:t>
            </a:r>
            <a:r>
              <a:rPr lang="en-GB"/>
              <a:t>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Workstream 2 - Carolyn Scott - Commissioning Manager - SEND - </a:t>
            </a:r>
            <a:r>
              <a:rPr lang="en-GB" u="sng">
                <a:solidFill>
                  <a:schemeClr val="hlink"/>
                </a:solidFill>
                <a:hlinkClick r:id="rId7"/>
              </a:rPr>
              <a:t>carolyn.scott@sutton.gov.uk</a:t>
            </a:r>
            <a:r>
              <a:rPr lang="en-GB"/>
              <a:t>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Workstream 3 - Oonagh Bensberg - Education Development Lead - </a:t>
            </a:r>
            <a:r>
              <a:rPr lang="en-GB" u="sng">
                <a:solidFill>
                  <a:schemeClr val="hlink"/>
                </a:solidFill>
                <a:hlinkClick r:id="rId8"/>
              </a:rPr>
              <a:t>oonagh.bensberg@sutton.gov.uk</a:t>
            </a:r>
            <a:r>
              <a:rPr lang="en-GB"/>
              <a:t>  </a:t>
            </a:r>
            <a:endParaRPr/>
          </a:p>
        </p:txBody>
      </p:sp>
      <p:pic>
        <p:nvPicPr>
          <p:cNvPr id="112" name="Google Shape;112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318500" y="488950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