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e419bdb3af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e419bdb3a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e419bdb3a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e419bdb3a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e419bdb3a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e419bdb3a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e419bdb3af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e419bdb3af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e419bdb3af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e419bdb3af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e419bdb3af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e419bdb3af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e419bdb3af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e419bdb3af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e419bdb3af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e419bdb3af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e419bdb3af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e419bdb3af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hyperlink" Target="https://www.nationalframeworkpartnership.co.uk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Benhill Resident Steering Group    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Wednesday 30th June 2021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44950" y="344100"/>
            <a:ext cx="7429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BRSG 30th June 2021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4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FF0000"/>
                </a:solidFill>
              </a:rPr>
              <a:t>                                       </a:t>
            </a:r>
            <a:r>
              <a:rPr b="1" lang="en-GB" sz="13246">
                <a:solidFill>
                  <a:srgbClr val="FF0000"/>
                </a:solidFill>
              </a:rPr>
              <a:t>  </a:t>
            </a:r>
            <a:r>
              <a:rPr b="1" lang="en-GB" sz="14146">
                <a:solidFill>
                  <a:srgbClr val="FF0000"/>
                </a:solidFill>
              </a:rPr>
              <a:t>Procurement Panel </a:t>
            </a:r>
            <a:endParaRPr b="1" sz="5172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5172">
                <a:solidFill>
                  <a:srgbClr val="1155CC"/>
                </a:solidFill>
              </a:rPr>
              <a:t>Resident </a:t>
            </a:r>
            <a:r>
              <a:rPr b="1" lang="en-GB" sz="5172">
                <a:solidFill>
                  <a:srgbClr val="1155CC"/>
                </a:solidFill>
              </a:rPr>
              <a:t>Panel Members are: </a:t>
            </a:r>
            <a:endParaRPr b="1" sz="5172">
              <a:solidFill>
                <a:srgbClr val="1155CC"/>
              </a:solidFill>
            </a:endParaRPr>
          </a:p>
          <a:p>
            <a:pPr indent="-359990" lvl="0" marL="1371600" rtl="0" algn="l">
              <a:spcBef>
                <a:spcPts val="120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●"/>
            </a:pPr>
            <a:r>
              <a:rPr b="1" lang="en-GB" sz="5172">
                <a:solidFill>
                  <a:srgbClr val="1155CC"/>
                </a:solidFill>
              </a:rPr>
              <a:t>Chair of the RSG : Michele Katana</a:t>
            </a:r>
            <a:endParaRPr b="1" sz="5172">
              <a:solidFill>
                <a:srgbClr val="1155CC"/>
              </a:solidFill>
            </a:endParaRPr>
          </a:p>
          <a:p>
            <a:pPr indent="-359990" lvl="0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●"/>
            </a:pPr>
            <a:r>
              <a:rPr b="1" lang="en-GB" sz="5172">
                <a:solidFill>
                  <a:srgbClr val="1155CC"/>
                </a:solidFill>
              </a:rPr>
              <a:t>Vice Chair of RSG : Phoebe Connell</a:t>
            </a:r>
            <a:endParaRPr b="1" sz="5172">
              <a:solidFill>
                <a:srgbClr val="1155CC"/>
              </a:solidFill>
            </a:endParaRPr>
          </a:p>
          <a:p>
            <a:pPr indent="-359990" lvl="0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●"/>
            </a:pPr>
            <a:r>
              <a:rPr b="1" lang="en-GB" sz="5172">
                <a:solidFill>
                  <a:srgbClr val="1155CC"/>
                </a:solidFill>
              </a:rPr>
              <a:t>Jennifer William &amp; Maureen Hawkins</a:t>
            </a:r>
            <a:endParaRPr b="1" sz="2100">
              <a:solidFill>
                <a:srgbClr val="1155CC"/>
              </a:solidFill>
            </a:endParaRPr>
          </a:p>
          <a:p>
            <a:pPr indent="-359990" lvl="0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●"/>
            </a:pPr>
            <a:r>
              <a:rPr b="1" lang="en-GB" sz="5172">
                <a:solidFill>
                  <a:srgbClr val="1155CC"/>
                </a:solidFill>
              </a:rPr>
              <a:t>Councillor Bartolucci</a:t>
            </a:r>
            <a:endParaRPr>
              <a:solidFill>
                <a:srgbClr val="1155CC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91750" y="236675"/>
            <a:ext cx="7429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BRSG 30th June 2021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650">
                <a:solidFill>
                  <a:srgbClr val="FF0000"/>
                </a:solidFill>
              </a:rPr>
              <a:t>    </a:t>
            </a:r>
            <a:r>
              <a:rPr b="1" lang="en-GB" sz="5650">
                <a:solidFill>
                  <a:srgbClr val="FF0000"/>
                </a:solidFill>
              </a:rPr>
              <a:t>Procurement Panel</a:t>
            </a:r>
            <a:r>
              <a:rPr b="1" lang="en-GB" sz="6850">
                <a:solidFill>
                  <a:srgbClr val="FF0000"/>
                </a:solidFill>
              </a:rPr>
              <a:t> </a:t>
            </a:r>
            <a:endParaRPr b="1" sz="685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 </a:t>
            </a:r>
            <a:r>
              <a:rPr lang="en-GB" sz="3345">
                <a:solidFill>
                  <a:srgbClr val="4A86E8"/>
                </a:solidFill>
              </a:rPr>
              <a:t>Officer Panel Members are: </a:t>
            </a:r>
            <a:endParaRPr sz="3345">
              <a:solidFill>
                <a:srgbClr val="4A86E8"/>
              </a:solidFill>
            </a:endParaRPr>
          </a:p>
          <a:p>
            <a:pPr indent="-353144" lvl="0" marL="1371600" rtl="0" algn="l">
              <a:spcBef>
                <a:spcPts val="1200"/>
              </a:spcBef>
              <a:spcAft>
                <a:spcPts val="0"/>
              </a:spcAft>
              <a:buClr>
                <a:srgbClr val="4A86E8"/>
              </a:buClr>
              <a:buSzPct val="100000"/>
              <a:buChar char="●"/>
            </a:pPr>
            <a:r>
              <a:rPr lang="en-GB" sz="2801">
                <a:solidFill>
                  <a:srgbClr val="4A86E8"/>
                </a:solidFill>
              </a:rPr>
              <a:t>Dean James - Strategic Planning</a:t>
            </a:r>
            <a:endParaRPr sz="2801">
              <a:solidFill>
                <a:srgbClr val="4A86E8"/>
              </a:solidFill>
            </a:endParaRPr>
          </a:p>
          <a:p>
            <a:pPr indent="-353144" lvl="0" marL="1371600" rtl="0" algn="l"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ct val="100000"/>
              <a:buChar char="●"/>
            </a:pPr>
            <a:r>
              <a:rPr lang="en-GB" sz="2801">
                <a:solidFill>
                  <a:srgbClr val="4A86E8"/>
                </a:solidFill>
              </a:rPr>
              <a:t>Ben Whiteside - Sutton Housing Partnership </a:t>
            </a:r>
            <a:endParaRPr sz="2801">
              <a:solidFill>
                <a:srgbClr val="4A86E8"/>
              </a:solidFill>
            </a:endParaRPr>
          </a:p>
          <a:p>
            <a:pPr indent="-353144" lvl="0" marL="1371600" rtl="0" algn="l"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ct val="100000"/>
              <a:buChar char="●"/>
            </a:pPr>
            <a:r>
              <a:rPr lang="en-GB" sz="2801">
                <a:solidFill>
                  <a:srgbClr val="4A86E8"/>
                </a:solidFill>
              </a:rPr>
              <a:t>Geeta Le Tissier - Housing Regeneration</a:t>
            </a:r>
            <a:endParaRPr sz="2801">
              <a:solidFill>
                <a:srgbClr val="4A86E8"/>
              </a:solidFill>
            </a:endParaRPr>
          </a:p>
          <a:p>
            <a:pPr indent="-353144" lvl="0" marL="1371600" rtl="0" algn="l"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ct val="100000"/>
              <a:buChar char="●"/>
            </a:pPr>
            <a:r>
              <a:rPr lang="en-GB" sz="2801">
                <a:solidFill>
                  <a:srgbClr val="4A86E8"/>
                </a:solidFill>
              </a:rPr>
              <a:t>Lauren Fabregas - Housing Regeneration</a:t>
            </a:r>
            <a:endParaRPr sz="2801">
              <a:solidFill>
                <a:srgbClr val="4A86E8"/>
              </a:solidFill>
            </a:endParaRPr>
          </a:p>
          <a:p>
            <a:pPr indent="-353144" lvl="0" marL="1371600" rtl="0" algn="l"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ct val="100000"/>
              <a:buChar char="●"/>
            </a:pPr>
            <a:r>
              <a:rPr lang="en-GB" sz="2801">
                <a:solidFill>
                  <a:srgbClr val="4A86E8"/>
                </a:solidFill>
              </a:rPr>
              <a:t>Advisers - Savills </a:t>
            </a:r>
            <a:endParaRPr sz="2801">
              <a:solidFill>
                <a:srgbClr val="4A86E8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9350" y="236675"/>
            <a:ext cx="7429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BRSG 30th June 2021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650">
                <a:solidFill>
                  <a:srgbClr val="FF0000"/>
                </a:solidFill>
              </a:rPr>
              <a:t>    						</a:t>
            </a:r>
            <a:r>
              <a:rPr b="1" lang="en-GB" sz="9600">
                <a:solidFill>
                  <a:srgbClr val="FF0000"/>
                </a:solidFill>
              </a:rPr>
              <a:t>Panel Meetings</a:t>
            </a:r>
            <a:endParaRPr b="1" sz="9600">
              <a:solidFill>
                <a:srgbClr val="FF0000"/>
              </a:solidFill>
            </a:endParaRPr>
          </a:p>
          <a:p>
            <a:pPr indent="-358378" lvl="1" marL="1371600" rtl="0" algn="l">
              <a:spcBef>
                <a:spcPts val="1200"/>
              </a:spcBef>
              <a:spcAft>
                <a:spcPts val="0"/>
              </a:spcAft>
              <a:buClr>
                <a:srgbClr val="4A86E8"/>
              </a:buClr>
              <a:buSzPct val="100000"/>
              <a:buChar char="○"/>
            </a:pPr>
            <a:r>
              <a:rPr b="1" lang="en-GB" sz="6288">
                <a:solidFill>
                  <a:srgbClr val="4A86E8"/>
                </a:solidFill>
              </a:rPr>
              <a:t>17th May 2021 Prep Meeting</a:t>
            </a:r>
            <a:endParaRPr b="1" sz="6288">
              <a:solidFill>
                <a:srgbClr val="4A86E8"/>
              </a:solidFill>
            </a:endParaRPr>
          </a:p>
          <a:p>
            <a:pPr indent="0" lvl="0" marL="13716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6288">
                <a:solidFill>
                  <a:srgbClr val="4A86E8"/>
                </a:solidFill>
              </a:rPr>
              <a:t>process</a:t>
            </a:r>
            <a:endParaRPr b="1" sz="6288">
              <a:solidFill>
                <a:srgbClr val="4A86E8"/>
              </a:solidFill>
            </a:endParaRPr>
          </a:p>
          <a:p>
            <a:pPr indent="-358378" lvl="1" marL="1371600" rtl="0" algn="l">
              <a:spcBef>
                <a:spcPts val="1200"/>
              </a:spcBef>
              <a:spcAft>
                <a:spcPts val="0"/>
              </a:spcAft>
              <a:buClr>
                <a:srgbClr val="4A86E8"/>
              </a:buClr>
              <a:buSzPct val="100000"/>
              <a:buChar char="○"/>
            </a:pPr>
            <a:r>
              <a:rPr b="1" lang="en-GB" sz="6288">
                <a:solidFill>
                  <a:srgbClr val="4A86E8"/>
                </a:solidFill>
              </a:rPr>
              <a:t>7th June 2021 Prep Meeting</a:t>
            </a:r>
            <a:endParaRPr b="1" sz="6288">
              <a:solidFill>
                <a:srgbClr val="4A86E8"/>
              </a:solidFill>
            </a:endParaRPr>
          </a:p>
          <a:p>
            <a:pPr indent="0" lvl="0" marL="13716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6288">
                <a:solidFill>
                  <a:srgbClr val="4A86E8"/>
                </a:solidFill>
              </a:rPr>
              <a:t>Brief and specification</a:t>
            </a:r>
            <a:endParaRPr b="1" sz="6288">
              <a:solidFill>
                <a:srgbClr val="4A86E8"/>
              </a:solidFill>
            </a:endParaRPr>
          </a:p>
          <a:p>
            <a:pPr indent="-358378" lvl="1" marL="1371600" rtl="0" algn="l">
              <a:spcBef>
                <a:spcPts val="1200"/>
              </a:spcBef>
              <a:spcAft>
                <a:spcPts val="0"/>
              </a:spcAft>
              <a:buClr>
                <a:srgbClr val="4A86E8"/>
              </a:buClr>
              <a:buSzPct val="100000"/>
              <a:buChar char="○"/>
            </a:pPr>
            <a:r>
              <a:rPr b="1" lang="en-GB" sz="6288">
                <a:solidFill>
                  <a:srgbClr val="4A86E8"/>
                </a:solidFill>
              </a:rPr>
              <a:t>Xx th July 2021 Prep Meeting - ITHA </a:t>
            </a:r>
            <a:endParaRPr b="1" sz="6288">
              <a:solidFill>
                <a:srgbClr val="4A86E8"/>
              </a:solidFill>
            </a:endParaRPr>
          </a:p>
          <a:p>
            <a:pPr indent="0" lvl="0" marL="13716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801">
              <a:solidFill>
                <a:srgbClr val="4A86E8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9350" y="236675"/>
            <a:ext cx="7429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BRSG 30th June 2021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650">
                <a:solidFill>
                  <a:srgbClr val="FF0000"/>
                </a:solidFill>
              </a:rPr>
              <a:t> </a:t>
            </a:r>
            <a:r>
              <a:rPr b="1" lang="en-GB" sz="6850">
                <a:solidFill>
                  <a:srgbClr val="FF0000"/>
                </a:solidFill>
              </a:rPr>
              <a:t>					</a:t>
            </a:r>
            <a:r>
              <a:rPr b="1" lang="en-GB" sz="7650">
                <a:solidFill>
                  <a:srgbClr val="0000FF"/>
                </a:solidFill>
              </a:rPr>
              <a:t>NFP - National Framework Partnership</a:t>
            </a:r>
            <a:endParaRPr b="1" sz="765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6850">
                <a:solidFill>
                  <a:srgbClr val="0000FF"/>
                </a:solidFill>
              </a:rPr>
              <a:t>Used by Central government, Local Authorities and Housing Associations</a:t>
            </a:r>
            <a:endParaRPr sz="685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6850">
                <a:solidFill>
                  <a:srgbClr val="0000FF"/>
                </a:solidFill>
              </a:rPr>
              <a:t>Shorter process saves on time and resources</a:t>
            </a:r>
            <a:endParaRPr b="1" sz="685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685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685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685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6850">
                <a:solidFill>
                  <a:srgbClr val="FF0000"/>
                </a:solidFill>
              </a:rPr>
              <a:t>17 firms confirmed as qualifying for the work of Community Architect in Regeneration</a:t>
            </a:r>
            <a:endParaRPr sz="2801">
              <a:solidFill>
                <a:srgbClr val="4A86E8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6850">
              <a:solidFill>
                <a:srgbClr val="FF0000"/>
              </a:solidFill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9350" y="236675"/>
            <a:ext cx="742950" cy="7810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7"/>
          <p:cNvSpPr txBox="1"/>
          <p:nvPr/>
        </p:nvSpPr>
        <p:spPr>
          <a:xfrm>
            <a:off x="1003900" y="2636750"/>
            <a:ext cx="6313800" cy="9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 u="sng">
                <a:solidFill>
                  <a:schemeClr val="hlink"/>
                </a:solidFill>
                <a:hlinkClick r:id="rId4"/>
              </a:rPr>
              <a:t>NFP - National Framework Partnership - Public Sector Frameworks - Public Procurement</a:t>
            </a:r>
            <a:endParaRPr sz="1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BRSG 30th June 2021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650">
                <a:solidFill>
                  <a:srgbClr val="FF0000"/>
                </a:solidFill>
              </a:rPr>
              <a:t> </a:t>
            </a:r>
            <a:r>
              <a:rPr b="1" lang="en-GB" sz="6850">
                <a:solidFill>
                  <a:srgbClr val="FF0000"/>
                </a:solidFill>
              </a:rPr>
              <a:t>			</a:t>
            </a:r>
            <a:r>
              <a:rPr b="1" lang="en-GB" sz="7650">
                <a:solidFill>
                  <a:srgbClr val="FF0000"/>
                </a:solidFill>
              </a:rPr>
              <a:t>				</a:t>
            </a:r>
            <a:r>
              <a:rPr b="1" lang="en-GB" sz="6850">
                <a:solidFill>
                  <a:srgbClr val="FF0000"/>
                </a:solidFill>
              </a:rPr>
              <a:t>The Market </a:t>
            </a:r>
            <a:endParaRPr b="1" sz="685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6100">
                <a:solidFill>
                  <a:schemeClr val="accent1"/>
                </a:solidFill>
              </a:rPr>
              <a:t>Expression of Interest  </a:t>
            </a:r>
            <a:endParaRPr b="1" sz="6100">
              <a:solidFill>
                <a:schemeClr val="accent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6100">
                <a:solidFill>
                  <a:schemeClr val="accent1"/>
                </a:solidFill>
              </a:rPr>
              <a:t>10 out of the 17 firms have shown interest in bidding </a:t>
            </a:r>
            <a:endParaRPr b="1" sz="6100">
              <a:solidFill>
                <a:schemeClr val="accent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6100">
                <a:solidFill>
                  <a:schemeClr val="accent1"/>
                </a:solidFill>
              </a:rPr>
              <a:t>subject to the requirements in the tender documents</a:t>
            </a:r>
            <a:endParaRPr b="1" sz="6100">
              <a:solidFill>
                <a:schemeClr val="accent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6100">
                <a:solidFill>
                  <a:schemeClr val="accent1"/>
                </a:solidFill>
              </a:rPr>
              <a:t>Insurance Liability, availability of staff, prior commitment etc</a:t>
            </a:r>
            <a:endParaRPr b="1" sz="6100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6850">
              <a:solidFill>
                <a:srgbClr val="FF0000"/>
              </a:solidFill>
            </a:endParaRPr>
          </a:p>
        </p:txBody>
      </p:sp>
      <p:pic>
        <p:nvPicPr>
          <p:cNvPr id="92" name="Google Shape;9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9350" y="236675"/>
            <a:ext cx="7429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BRSG 30th June 2021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650">
                <a:solidFill>
                  <a:srgbClr val="FF0000"/>
                </a:solidFill>
              </a:rPr>
              <a:t> </a:t>
            </a:r>
            <a:r>
              <a:rPr b="1" lang="en-GB" sz="6850">
                <a:solidFill>
                  <a:srgbClr val="FF0000"/>
                </a:solidFill>
              </a:rPr>
              <a:t>			</a:t>
            </a:r>
            <a:r>
              <a:rPr b="1" lang="en-GB" sz="7650">
                <a:solidFill>
                  <a:srgbClr val="FF0000"/>
                </a:solidFill>
              </a:rPr>
              <a:t>			</a:t>
            </a:r>
            <a:r>
              <a:rPr b="1" lang="en-GB" sz="6850">
                <a:solidFill>
                  <a:srgbClr val="FF0000"/>
                </a:solidFill>
              </a:rPr>
              <a:t>Evaluation Process</a:t>
            </a:r>
            <a:endParaRPr b="1" sz="685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6850">
              <a:solidFill>
                <a:srgbClr val="FF0000"/>
              </a:solidFill>
            </a:endParaRPr>
          </a:p>
          <a:p>
            <a:pPr indent="-360145" lvl="2" marL="1371600" rtl="0" algn="l">
              <a:spcBef>
                <a:spcPts val="120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5178">
                <a:solidFill>
                  <a:srgbClr val="1155CC"/>
                </a:solidFill>
              </a:rPr>
              <a:t>Criteria for Evaluation </a:t>
            </a:r>
            <a:endParaRPr b="1" sz="5178">
              <a:solidFill>
                <a:srgbClr val="1155CC"/>
              </a:solidFill>
            </a:endParaRPr>
          </a:p>
          <a:p>
            <a:pPr indent="-360145" lvl="2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5178">
                <a:solidFill>
                  <a:srgbClr val="1155CC"/>
                </a:solidFill>
              </a:rPr>
              <a:t>Written Submissions</a:t>
            </a:r>
            <a:endParaRPr b="1" sz="5178">
              <a:solidFill>
                <a:srgbClr val="1155CC"/>
              </a:solidFill>
            </a:endParaRPr>
          </a:p>
          <a:p>
            <a:pPr indent="-360145" lvl="2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5178">
                <a:solidFill>
                  <a:srgbClr val="1155CC"/>
                </a:solidFill>
              </a:rPr>
              <a:t>One stage process (no shortlisting)</a:t>
            </a:r>
            <a:endParaRPr b="1" sz="5178">
              <a:solidFill>
                <a:srgbClr val="1155CC"/>
              </a:solidFill>
            </a:endParaRPr>
          </a:p>
          <a:p>
            <a:pPr indent="-360145" lvl="2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5178">
                <a:solidFill>
                  <a:srgbClr val="1155CC"/>
                </a:solidFill>
              </a:rPr>
              <a:t>Scoring and Moderation of scores</a:t>
            </a:r>
            <a:endParaRPr b="1" sz="5178">
              <a:solidFill>
                <a:srgbClr val="1155CC"/>
              </a:solidFill>
            </a:endParaRPr>
          </a:p>
          <a:p>
            <a:pPr indent="-360145" lvl="2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5178">
                <a:solidFill>
                  <a:srgbClr val="1155CC"/>
                </a:solidFill>
              </a:rPr>
              <a:t>Selection </a:t>
            </a:r>
            <a:endParaRPr b="1" sz="5178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6850">
              <a:solidFill>
                <a:srgbClr val="FF0000"/>
              </a:solidFill>
            </a:endParaRPr>
          </a:p>
        </p:txBody>
      </p:sp>
      <p:pic>
        <p:nvPicPr>
          <p:cNvPr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9350" y="236675"/>
            <a:ext cx="7429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BRSG 30th June 2021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650">
                <a:solidFill>
                  <a:srgbClr val="FF0000"/>
                </a:solidFill>
              </a:rPr>
              <a:t> </a:t>
            </a:r>
            <a:r>
              <a:rPr b="1" lang="en-GB" sz="6850">
                <a:solidFill>
                  <a:srgbClr val="FF0000"/>
                </a:solidFill>
              </a:rPr>
              <a:t>			</a:t>
            </a:r>
            <a:r>
              <a:rPr b="1" lang="en-GB" sz="7650">
                <a:solidFill>
                  <a:srgbClr val="FF0000"/>
                </a:solidFill>
              </a:rPr>
              <a:t>			</a:t>
            </a:r>
            <a:r>
              <a:rPr b="1" lang="en-GB" sz="6850">
                <a:solidFill>
                  <a:srgbClr val="FF0000"/>
                </a:solidFill>
              </a:rPr>
              <a:t>Appointment</a:t>
            </a:r>
            <a:r>
              <a:rPr b="1" lang="en-GB" sz="6850">
                <a:solidFill>
                  <a:srgbClr val="FF0000"/>
                </a:solidFill>
              </a:rPr>
              <a:t> Process</a:t>
            </a:r>
            <a:endParaRPr b="1" sz="6100">
              <a:solidFill>
                <a:schemeClr val="accent1"/>
              </a:solidFill>
            </a:endParaRPr>
          </a:p>
          <a:p>
            <a:pPr indent="-354488" lvl="2" marL="1371600" rtl="0" algn="l">
              <a:spcBef>
                <a:spcPts val="120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6100">
                <a:solidFill>
                  <a:srgbClr val="1155CC"/>
                </a:solidFill>
              </a:rPr>
              <a:t>Report with recommendations</a:t>
            </a:r>
            <a:endParaRPr b="1" sz="6100">
              <a:solidFill>
                <a:srgbClr val="1155CC"/>
              </a:solidFill>
            </a:endParaRPr>
          </a:p>
          <a:p>
            <a:pPr indent="-354488" lvl="2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6100">
                <a:solidFill>
                  <a:srgbClr val="1155CC"/>
                </a:solidFill>
              </a:rPr>
              <a:t>Approval by LBS</a:t>
            </a:r>
            <a:endParaRPr b="1" sz="6100">
              <a:solidFill>
                <a:srgbClr val="1155CC"/>
              </a:solidFill>
            </a:endParaRPr>
          </a:p>
          <a:p>
            <a:pPr indent="-354488" lvl="2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6100">
                <a:solidFill>
                  <a:srgbClr val="1155CC"/>
                </a:solidFill>
              </a:rPr>
              <a:t>Publication of Decision</a:t>
            </a:r>
            <a:endParaRPr b="1" sz="6100">
              <a:solidFill>
                <a:srgbClr val="1155CC"/>
              </a:solidFill>
            </a:endParaRPr>
          </a:p>
          <a:p>
            <a:pPr indent="-354488" lvl="2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6100">
                <a:solidFill>
                  <a:srgbClr val="1155CC"/>
                </a:solidFill>
              </a:rPr>
              <a:t>Cooling Period (challenge)</a:t>
            </a:r>
            <a:endParaRPr b="1" sz="6100">
              <a:solidFill>
                <a:srgbClr val="1155CC"/>
              </a:solidFill>
            </a:endParaRPr>
          </a:p>
          <a:p>
            <a:pPr indent="-354488" lvl="2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6100">
                <a:solidFill>
                  <a:srgbClr val="1155CC"/>
                </a:solidFill>
              </a:rPr>
              <a:t>Appointment</a:t>
            </a:r>
            <a:endParaRPr b="1" sz="6100">
              <a:solidFill>
                <a:srgbClr val="1155CC"/>
              </a:solidFill>
            </a:endParaRPr>
          </a:p>
          <a:p>
            <a:pPr indent="-354488" lvl="2" marL="13716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Char char="■"/>
            </a:pPr>
            <a:r>
              <a:rPr b="1" lang="en-GB" sz="6100">
                <a:solidFill>
                  <a:srgbClr val="1155CC"/>
                </a:solidFill>
              </a:rPr>
              <a:t>Contract Signature</a:t>
            </a:r>
            <a:endParaRPr b="1" sz="6100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6850">
              <a:solidFill>
                <a:srgbClr val="FF0000"/>
              </a:solidFill>
            </a:endParaRPr>
          </a:p>
        </p:txBody>
      </p:sp>
      <p:pic>
        <p:nvPicPr>
          <p:cNvPr id="106" name="Google Shape;10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9350" y="236675"/>
            <a:ext cx="7429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BRSG 30th June 2021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5650">
                <a:solidFill>
                  <a:srgbClr val="FF0000"/>
                </a:solidFill>
              </a:rPr>
              <a:t> </a:t>
            </a:r>
            <a:r>
              <a:rPr b="1" lang="en-GB" sz="6850">
                <a:solidFill>
                  <a:srgbClr val="FF0000"/>
                </a:solidFill>
              </a:rPr>
              <a:t>			</a:t>
            </a:r>
            <a:r>
              <a:rPr b="1" lang="en-GB" sz="7650">
                <a:solidFill>
                  <a:srgbClr val="FF0000"/>
                </a:solidFill>
              </a:rPr>
              <a:t>		Estimated </a:t>
            </a:r>
            <a:r>
              <a:rPr b="1" lang="en-GB" sz="6850">
                <a:solidFill>
                  <a:srgbClr val="FF0000"/>
                </a:solidFill>
              </a:rPr>
              <a:t>Time-table</a:t>
            </a:r>
            <a:endParaRPr b="1" sz="6100">
              <a:solidFill>
                <a:schemeClr val="accent1"/>
              </a:solidFill>
            </a:endParaRPr>
          </a:p>
          <a:p>
            <a:pPr indent="-354488" lvl="3" marL="1828800" rtl="0" algn="l">
              <a:spcBef>
                <a:spcPts val="1200"/>
              </a:spcBef>
              <a:spcAft>
                <a:spcPts val="0"/>
              </a:spcAft>
              <a:buClr>
                <a:srgbClr val="1155CC"/>
              </a:buClr>
              <a:buSzPct val="100000"/>
              <a:buAutoNum type="arabicPeriod"/>
            </a:pPr>
            <a:r>
              <a:rPr b="1" lang="en-GB" sz="6100">
                <a:solidFill>
                  <a:srgbClr val="1155CC"/>
                </a:solidFill>
              </a:rPr>
              <a:t>Residents Meeting with ITHA </a:t>
            </a:r>
            <a:endParaRPr b="1" sz="6100">
              <a:solidFill>
                <a:srgbClr val="1155CC"/>
              </a:solidFill>
            </a:endParaRPr>
          </a:p>
          <a:p>
            <a:pPr indent="-354488" lvl="3" marL="18288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AutoNum type="arabicPeriod"/>
            </a:pPr>
            <a:r>
              <a:rPr b="1" lang="en-GB" sz="6100">
                <a:solidFill>
                  <a:srgbClr val="1155CC"/>
                </a:solidFill>
              </a:rPr>
              <a:t>Invitation To Tender - 3rd to 4th week in July</a:t>
            </a:r>
            <a:endParaRPr b="1" sz="6100">
              <a:solidFill>
                <a:srgbClr val="1155CC"/>
              </a:solidFill>
            </a:endParaRPr>
          </a:p>
          <a:p>
            <a:pPr indent="-354488" lvl="3" marL="18288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AutoNum type="arabicPeriod"/>
            </a:pPr>
            <a:r>
              <a:rPr b="1" lang="en-GB" sz="6100">
                <a:solidFill>
                  <a:srgbClr val="1155CC"/>
                </a:solidFill>
              </a:rPr>
              <a:t>Tender Returns - end of August </a:t>
            </a:r>
            <a:endParaRPr b="1" sz="6100">
              <a:solidFill>
                <a:srgbClr val="1155CC"/>
              </a:solidFill>
            </a:endParaRPr>
          </a:p>
          <a:p>
            <a:pPr indent="-354488" lvl="3" marL="18288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AutoNum type="arabicPeriod"/>
            </a:pPr>
            <a:r>
              <a:rPr b="1" lang="en-GB" sz="6100">
                <a:solidFill>
                  <a:srgbClr val="1155CC"/>
                </a:solidFill>
              </a:rPr>
              <a:t>Evaluation -  September</a:t>
            </a:r>
            <a:endParaRPr b="1" sz="6100">
              <a:solidFill>
                <a:srgbClr val="1155CC"/>
              </a:solidFill>
            </a:endParaRPr>
          </a:p>
          <a:p>
            <a:pPr indent="-354488" lvl="3" marL="18288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AutoNum type="arabicPeriod"/>
            </a:pPr>
            <a:r>
              <a:rPr b="1" lang="en-GB" sz="6100">
                <a:solidFill>
                  <a:srgbClr val="1155CC"/>
                </a:solidFill>
              </a:rPr>
              <a:t>Appointment - October </a:t>
            </a:r>
            <a:endParaRPr b="1" sz="6100">
              <a:solidFill>
                <a:srgbClr val="1155CC"/>
              </a:solidFill>
            </a:endParaRPr>
          </a:p>
          <a:p>
            <a:pPr indent="-354488" lvl="3" marL="18288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100000"/>
              <a:buAutoNum type="arabicPeriod"/>
            </a:pPr>
            <a:r>
              <a:rPr b="1" lang="en-GB" sz="6100">
                <a:solidFill>
                  <a:srgbClr val="1155CC"/>
                </a:solidFill>
              </a:rPr>
              <a:t>Mobilisation - November 2021</a:t>
            </a:r>
            <a:endParaRPr b="1" sz="6100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6850">
              <a:solidFill>
                <a:srgbClr val="FF0000"/>
              </a:solidFill>
            </a:endParaRPr>
          </a:p>
        </p:txBody>
      </p:sp>
      <p:pic>
        <p:nvPicPr>
          <p:cNvPr id="113" name="Google Shape;11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9350" y="236675"/>
            <a:ext cx="7429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