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7" r:id="rId5"/>
    <p:sldId id="258" r:id="rId6"/>
    <p:sldId id="259" r:id="rId7"/>
    <p:sldId id="260" r:id="rId8"/>
    <p:sldId id="26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90" d="100"/>
          <a:sy n="90" d="100"/>
        </p:scale>
        <p:origin x="4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0D1632-3A3F-40A2-9FC3-525D8677B25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3525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D1632-3A3F-40A2-9FC3-525D8677B25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22121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D1632-3A3F-40A2-9FC3-525D8677B25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1711463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D1632-3A3F-40A2-9FC3-525D8677B25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3206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D1632-3A3F-40A2-9FC3-525D8677B25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242008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0D1632-3A3F-40A2-9FC3-525D8677B25F}"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8616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D1632-3A3F-40A2-9FC3-525D8677B25F}" type="datetimeFigureOut">
              <a:rPr lang="en-GB" smtClean="0"/>
              <a:t>01/06/2020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359938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0D1632-3A3F-40A2-9FC3-525D8677B25F}" type="datetimeFigureOut">
              <a:rPr lang="en-GB" smtClean="0"/>
              <a:t>01/06/2020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236523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D1632-3A3F-40A2-9FC3-525D8677B25F}" type="datetimeFigureOut">
              <a:rPr lang="en-GB" smtClean="0"/>
              <a:t>01/06/2020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304528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D1632-3A3F-40A2-9FC3-525D8677B25F}"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260779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D1632-3A3F-40A2-9FC3-525D8677B25F}"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0F1268-255C-412A-8E7D-308041A32550}" type="slidenum">
              <a:rPr lang="en-GB" smtClean="0"/>
              <a:t>‹#›</a:t>
            </a:fld>
            <a:endParaRPr lang="en-GB"/>
          </a:p>
        </p:txBody>
      </p:sp>
    </p:spTree>
    <p:extLst>
      <p:ext uri="{BB962C8B-B14F-4D97-AF65-F5344CB8AC3E}">
        <p14:creationId xmlns:p14="http://schemas.microsoft.com/office/powerpoint/2010/main" val="3889867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D1632-3A3F-40A2-9FC3-525D8677B25F}" type="datetimeFigureOut">
              <a:rPr lang="en-GB" smtClean="0"/>
              <a:t>01/06/2020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F1268-255C-412A-8E7D-308041A32550}" type="slidenum">
              <a:rPr lang="en-GB" smtClean="0"/>
              <a:t>‹#›</a:t>
            </a:fld>
            <a:endParaRPr lang="en-GB"/>
          </a:p>
        </p:txBody>
      </p:sp>
      <p:grpSp>
        <p:nvGrpSpPr>
          <p:cNvPr id="7" name="Group 6">
            <a:extLst>
              <a:ext uri="{FF2B5EF4-FFF2-40B4-BE49-F238E27FC236}">
                <a16:creationId xmlns:a16="http://schemas.microsoft.com/office/drawing/2014/main" id="{30804156-C12C-42B9-8D89-89FB586937F5}"/>
              </a:ext>
            </a:extLst>
          </p:cNvPr>
          <p:cNvGrpSpPr/>
          <p:nvPr userDrawn="1"/>
        </p:nvGrpSpPr>
        <p:grpSpPr>
          <a:xfrm>
            <a:off x="-262891" y="0"/>
            <a:ext cx="2244091" cy="889627"/>
            <a:chOff x="0" y="0"/>
            <a:chExt cx="2977893" cy="1146667"/>
          </a:xfrm>
        </p:grpSpPr>
        <p:sp>
          <p:nvSpPr>
            <p:cNvPr id="8" name="Text Box 2">
              <a:extLst>
                <a:ext uri="{FF2B5EF4-FFF2-40B4-BE49-F238E27FC236}">
                  <a16:creationId xmlns:a16="http://schemas.microsoft.com/office/drawing/2014/main" id="{D449F205-30BB-4084-8955-3C9E77248EA0}"/>
                </a:ext>
              </a:extLst>
            </p:cNvPr>
            <p:cNvSpPr txBox="1">
              <a:spLocks noChangeArrowheads="1"/>
            </p:cNvSpPr>
            <p:nvPr userDrawn="1"/>
          </p:nvSpPr>
          <p:spPr bwMode="auto">
            <a:xfrm>
              <a:off x="449971" y="914400"/>
              <a:ext cx="2527922" cy="23226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900" dirty="0">
                  <a:solidFill>
                    <a:srgbClr val="002060"/>
                  </a:solidFill>
                  <a:effectLst/>
                  <a:latin typeface="Segoe UI Emoji" panose="020B0502040204020203" pitchFamily="34" charset="0"/>
                  <a:ea typeface="Calibri" panose="020F0502020204030204" pitchFamily="34" charset="0"/>
                  <a:cs typeface="Times New Roman" panose="02020603050405020304" pitchFamily="18" charset="0"/>
                </a:rPr>
                <a:t>Educational Psychology Service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19E80F91-CA29-4FD8-9CAB-89C4D1E8F28F}"/>
                </a:ext>
              </a:extLst>
            </p:cNvPr>
            <p:cNvGrpSpPr/>
            <p:nvPr userDrawn="1"/>
          </p:nvGrpSpPr>
          <p:grpSpPr>
            <a:xfrm>
              <a:off x="0" y="0"/>
              <a:ext cx="2952750" cy="983547"/>
              <a:chOff x="0" y="0"/>
              <a:chExt cx="2952750" cy="983547"/>
            </a:xfrm>
          </p:grpSpPr>
          <p:pic>
            <p:nvPicPr>
              <p:cNvPr id="10" name="Picture 9">
                <a:extLst>
                  <a:ext uri="{FF2B5EF4-FFF2-40B4-BE49-F238E27FC236}">
                    <a16:creationId xmlns:a16="http://schemas.microsoft.com/office/drawing/2014/main" id="{3661A4C5-3034-4242-8E36-ECABF9A8F3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266" r="48499" b="85659"/>
              <a:stretch/>
            </p:blipFill>
            <p:spPr bwMode="auto">
              <a:xfrm>
                <a:off x="0" y="0"/>
                <a:ext cx="2952750" cy="809625"/>
              </a:xfrm>
              <a:prstGeom prst="rect">
                <a:avLst/>
              </a:prstGeom>
              <a:ln>
                <a:noFill/>
              </a:ln>
              <a:extLst>
                <a:ext uri="{53640926-AAD7-44D8-BBD7-CCE9431645EC}">
                  <a14:shadowObscured xmlns:a14="http://schemas.microsoft.com/office/drawing/2010/main"/>
                </a:ext>
              </a:extLst>
            </p:spPr>
          </p:pic>
          <p:sp>
            <p:nvSpPr>
              <p:cNvPr id="11" name="officeArt object" descr="officeArt object">
                <a:extLst>
                  <a:ext uri="{FF2B5EF4-FFF2-40B4-BE49-F238E27FC236}">
                    <a16:creationId xmlns:a16="http://schemas.microsoft.com/office/drawing/2014/main" id="{7369B4DF-B693-4AC0-B598-C80A554F5618}"/>
                  </a:ext>
                </a:extLst>
              </p:cNvPr>
              <p:cNvSpPr/>
              <p:nvPr userDrawn="1"/>
            </p:nvSpPr>
            <p:spPr>
              <a:xfrm>
                <a:off x="962347" y="633742"/>
                <a:ext cx="1855263" cy="349805"/>
              </a:xfrm>
              <a:prstGeom prst="rect">
                <a:avLst/>
              </a:prstGeom>
              <a:noFill/>
              <a:ln w="12700" cap="flat">
                <a:noFill/>
                <a:miter lim="400000"/>
              </a:ln>
              <a:effectLst/>
            </p:spPr>
            <p:txBody>
              <a:bodyPr wrap="square" lIns="50800" tIns="50800" rIns="50800" bIns="50800" numCol="1" anchor="t">
                <a:noAutofit/>
              </a:bodyPr>
              <a:lstStyle/>
              <a:p>
                <a:pPr>
                  <a:spcAft>
                    <a:spcPts val="0"/>
                  </a:spcAft>
                  <a:tabLst>
                    <a:tab pos="914400" algn="l"/>
                    <a:tab pos="1828800" algn="l"/>
                  </a:tabLst>
                </a:pPr>
                <a:r>
                  <a:rPr lang="en-US" sz="1050" b="1" dirty="0">
                    <a:solidFill>
                      <a:srgbClr val="D2336E"/>
                    </a:solidFill>
                    <a:effectLst/>
                    <a:uFill>
                      <a:solidFill>
                        <a:srgbClr val="000000"/>
                      </a:solidFill>
                    </a:uFill>
                    <a:latin typeface="Segoe UI Light" panose="020B0502040204020203" pitchFamily="34" charset="0"/>
                    <a:ea typeface="Arial Unicode MS"/>
                    <a:cs typeface="Arial Unicode MS"/>
                  </a:rPr>
                  <a:t>No Limits on Learning</a:t>
                </a:r>
                <a:endParaRPr lang="en-GB" sz="1400" dirty="0">
                  <a:solidFill>
                    <a:srgbClr val="000000"/>
                  </a:solidFill>
                  <a:effectLst/>
                  <a:uFill>
                    <a:solidFill>
                      <a:srgbClr val="000000"/>
                    </a:solidFill>
                  </a:uFill>
                  <a:latin typeface="Helvetica" panose="020B0604020202020204" pitchFamily="34" charset="0"/>
                  <a:ea typeface="Arial Unicode MS"/>
                  <a:cs typeface="Arial Unicode MS"/>
                </a:endParaRPr>
              </a:p>
            </p:txBody>
          </p:sp>
        </p:grpSp>
      </p:grpSp>
    </p:spTree>
    <p:extLst>
      <p:ext uri="{BB962C8B-B14F-4D97-AF65-F5344CB8AC3E}">
        <p14:creationId xmlns:p14="http://schemas.microsoft.com/office/powerpoint/2010/main" val="2914909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redcross.org.uk/get-involved/teaching-resources/kindness-calendar" TargetMode="External"/><Relationship Id="rId3" Type="http://schemas.openxmlformats.org/officeDocument/2006/relationships/hyperlink" Target="https://www.autism.org.uk/about/strategies/social-stories-comic-strips.aspx" TargetMode="External"/><Relationship Id="rId7" Type="http://schemas.openxmlformats.org/officeDocument/2006/relationships/image" Target="../media/image3.svg"/><Relationship Id="rId2" Type="http://schemas.openxmlformats.org/officeDocument/2006/relationships/hyperlink" Target="https://www.annafreud.org/media/11459/7waysanxiety.pdf"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mentallyhealthyschools.org.uk/media/2025/coronavirus-anxiety-toolkit.pdf" TargetMode="External"/><Relationship Id="rId4" Type="http://schemas.openxmlformats.org/officeDocument/2006/relationships/hyperlink" Target="https://www.childline.org.uk/toolbox/calm-zone/"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hyperlink" Target="http://www.youngminds.org.uk/" TargetMode="External"/><Relationship Id="rId3" Type="http://schemas.openxmlformats.org/officeDocument/2006/relationships/hyperlink" Target="https://www.unicef.org/coronavirus/how-talk-your-child-about-%20coronavirus-covid-19" TargetMode="External"/><Relationship Id="rId7" Type="http://schemas.openxmlformats.org/officeDocument/2006/relationships/hyperlink" Target="https://www.bbc.co.uk/cbeebies/curations/parenthood-tips-and-tricks" TargetMode="External"/><Relationship Id="rId12" Type="http://schemas.openxmlformats.org/officeDocument/2006/relationships/image" Target="../media/image4.png"/><Relationship Id="rId2" Type="http://schemas.openxmlformats.org/officeDocument/2006/relationships/hyperlink" Target="https://nosycrow.com/blog/released-today-free-information-book-explaining-coronavirus-children-illustrated-gruffalo-illustrator-axel-scheffler" TargetMode="External"/><Relationship Id="rId1" Type="http://schemas.openxmlformats.org/officeDocument/2006/relationships/slideLayout" Target="../slideLayouts/slideLayout7.xml"/><Relationship Id="rId6" Type="http://schemas.openxmlformats.org/officeDocument/2006/relationships/hyperlink" Target="https://youngminds.org.uk/blog/supporting-your-family-s-wellbeing-during-isolation/#top-tips-for-coping-with-isolation" TargetMode="External"/><Relationship Id="rId11" Type="http://schemas.openxmlformats.org/officeDocument/2006/relationships/image" Target="../media/image1.png"/><Relationship Id="rId5" Type="http://schemas.openxmlformats.org/officeDocument/2006/relationships/hyperlink" Target="https://www.bbc.co.uk/iplayer" TargetMode="External"/><Relationship Id="rId10" Type="http://schemas.openxmlformats.org/officeDocument/2006/relationships/hyperlink" Target="http://www.familylives.org.uk/" TargetMode="External"/><Relationship Id="rId4" Type="http://schemas.openxmlformats.org/officeDocument/2006/relationships/hyperlink" Target="https://carolgraysocialstories.com/wp-content/uploads/2020/03/Pandemics-and-the-Coronavirus.pdf" TargetMode="External"/><Relationship Id="rId9" Type="http://schemas.openxmlformats.org/officeDocument/2006/relationships/hyperlink" Target="http://www.family-action.org.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nhs.uk/oneyou/every-mind-matters/coronavirus-covid-19-staying-at-home-tips/" TargetMode="External"/><Relationship Id="rId7" Type="http://schemas.openxmlformats.org/officeDocument/2006/relationships/image" Target="../media/image1.png"/><Relationship Id="rId2" Type="http://schemas.openxmlformats.org/officeDocument/2006/relationships/hyperlink" Target="https://youngminds.org.uk/blog/parents-tips-for-looking-after-yourself-in-lockdown/" TargetMode="External"/><Relationship Id="rId1" Type="http://schemas.openxmlformats.org/officeDocument/2006/relationships/slideLayout" Target="../slideLayouts/slideLayout7.xml"/><Relationship Id="rId6" Type="http://schemas.openxmlformats.org/officeDocument/2006/relationships/hyperlink" Target="http://www.familylives.org.uk/" TargetMode="External"/><Relationship Id="rId5" Type="http://schemas.openxmlformats.org/officeDocument/2006/relationships/hyperlink" Target="http://www.family-action.org.uk/" TargetMode="External"/><Relationship Id="rId4" Type="http://schemas.openxmlformats.org/officeDocument/2006/relationships/hyperlink" Target="http://www.mind.org.u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4E3DCA5-D002-4533-8CE1-A07EB0A2019A}"/>
              </a:ext>
            </a:extLst>
          </p:cNvPr>
          <p:cNvSpPr/>
          <p:nvPr/>
        </p:nvSpPr>
        <p:spPr>
          <a:xfrm>
            <a:off x="3316576" y="3943394"/>
            <a:ext cx="5623188" cy="1191816"/>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Choose a quiet moment for ‘Worry time’ or ‘Question time’, allowing your child to share their concerns and ask for information. If worries pile up a ‘worry jar’ can be useful, write down your worries and choose a time to talk them through. Read more at: </a:t>
            </a:r>
            <a:r>
              <a:rPr lang="en-GB" sz="800" dirty="0">
                <a:solidFill>
                  <a:schemeClr val="tx1"/>
                </a:solidFill>
                <a:latin typeface="Cavolini" panose="03000502040302020204" pitchFamily="66" charset="0"/>
                <a:cs typeface="Cavolini" panose="03000502040302020204" pitchFamily="66" charset="0"/>
                <a:hlinkClick r:id="rId2"/>
              </a:rPr>
              <a:t>https://www.annafreud.org/media/11459/7waysanxiety.pdf</a:t>
            </a:r>
            <a:r>
              <a:rPr lang="en-GB" sz="800" dirty="0">
                <a:latin typeface="Cavolini" panose="03000502040302020204" pitchFamily="66" charset="0"/>
                <a:cs typeface="Cavolini" panose="03000502040302020204" pitchFamily="66" charset="0"/>
              </a:rPr>
              <a:t>:/</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For many children simply knowing what to expect can reduce anxiety. A ‘social story’ written in a way your child can easily understand can be helpful for explaining and reassuring them about specific issues and concerns – see  </a:t>
            </a:r>
            <a:r>
              <a:rPr lang="en-GB" sz="800" dirty="0">
                <a:solidFill>
                  <a:schemeClr val="tx1"/>
                </a:solidFill>
                <a:latin typeface="Cavolini" panose="03000502040302020204" pitchFamily="66" charset="0"/>
                <a:cs typeface="Cavolini" panose="03000502040302020204" pitchFamily="66" charset="0"/>
                <a:hlinkClick r:id="rId3"/>
              </a:rPr>
              <a:t>https://www.autism.org.uk/about/strategies/social-stories-comic-strips.aspx</a:t>
            </a:r>
            <a:endParaRPr lang="en-GB" sz="800" dirty="0">
              <a:solidFill>
                <a:schemeClr val="tx1"/>
              </a:solidFill>
              <a:latin typeface="Cavolini" panose="03000502040302020204" pitchFamily="66" charset="0"/>
              <a:cs typeface="Cavolini" panose="03000502040302020204" pitchFamily="66" charset="0"/>
            </a:endParaRPr>
          </a:p>
        </p:txBody>
      </p:sp>
      <p:sp>
        <p:nvSpPr>
          <p:cNvPr id="15" name="Rectangle: Rounded Corners 14">
            <a:extLst>
              <a:ext uri="{FF2B5EF4-FFF2-40B4-BE49-F238E27FC236}">
                <a16:creationId xmlns:a16="http://schemas.microsoft.com/office/drawing/2014/main" id="{25E984CF-645C-411D-A374-C51F97B3EB80}"/>
              </a:ext>
            </a:extLst>
          </p:cNvPr>
          <p:cNvSpPr/>
          <p:nvPr/>
        </p:nvSpPr>
        <p:spPr>
          <a:xfrm>
            <a:off x="3312939" y="1144751"/>
            <a:ext cx="5831061" cy="1055608"/>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Help your child manage their emotions by remaining calm yourself and teaching them calming down strategies: </a:t>
            </a:r>
            <a:r>
              <a:rPr lang="en-GB" sz="800" dirty="0">
                <a:solidFill>
                  <a:schemeClr val="tx1"/>
                </a:solidFill>
                <a:latin typeface="Cavolini" panose="03000502040302020204" pitchFamily="66" charset="0"/>
                <a:cs typeface="Cavolini" panose="03000502040302020204" pitchFamily="66" charset="0"/>
                <a:hlinkClick r:id="rId4"/>
              </a:rPr>
              <a:t>https://www.childline.org.uk/toolbox/calm-zone/</a:t>
            </a:r>
            <a:r>
              <a:rPr lang="en-GB" sz="800" dirty="0">
                <a:solidFill>
                  <a:schemeClr val="tx1"/>
                </a:solidFill>
                <a:latin typeface="Cavolini" panose="03000502040302020204" pitchFamily="66" charset="0"/>
                <a:cs typeface="Cavolini" panose="03000502040302020204" pitchFamily="66" charset="0"/>
              </a:rPr>
              <a:t> and </a:t>
            </a:r>
            <a:r>
              <a:rPr lang="en-GB" sz="800" dirty="0">
                <a:solidFill>
                  <a:schemeClr val="tx1"/>
                </a:solidFill>
                <a:latin typeface="Cavolini" panose="03000502040302020204" pitchFamily="66" charset="0"/>
                <a:cs typeface="Cavolini" panose="03000502040302020204" pitchFamily="66" charset="0"/>
                <a:hlinkClick r:id="rId5"/>
              </a:rPr>
              <a:t>https://www.mentallyhealthyschools.org.uk/media/2025/coronavirus-anxiety-toolkit.pdf</a:t>
            </a:r>
            <a:r>
              <a:rPr lang="en-GB" sz="800" dirty="0">
                <a:latin typeface="Cavolini" panose="03000502040302020204" pitchFamily="66" charset="0"/>
                <a:cs typeface="Cavolini" panose="03000502040302020204" pitchFamily="66" charset="0"/>
              </a:rPr>
              <a:t>https</a:t>
            </a:r>
            <a:endParaRPr lang="en-GB" sz="800" dirty="0">
              <a:solidFill>
                <a:schemeClr val="tx1"/>
              </a:solidFill>
              <a:latin typeface="Cavolini" panose="03000502040302020204" pitchFamily="66" charset="0"/>
              <a:cs typeface="Cavolini" panose="03000502040302020204" pitchFamily="66" charset="0"/>
            </a:endParaRP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Daily exercise, outdoor play and creative activities are all great to reduce stress – for younger children try soothing sensory play activities too  </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Balance out the worries and wobbles by encouraging positive thinking e.g. ‘what’s the best thing that happened today?’</a:t>
            </a:r>
          </a:p>
        </p:txBody>
      </p:sp>
      <p:sp>
        <p:nvSpPr>
          <p:cNvPr id="2" name="TextBox 1">
            <a:extLst>
              <a:ext uri="{FF2B5EF4-FFF2-40B4-BE49-F238E27FC236}">
                <a16:creationId xmlns:a16="http://schemas.microsoft.com/office/drawing/2014/main" id="{AE45BC47-D2DD-4529-B49D-A1FF273B8EA9}"/>
              </a:ext>
            </a:extLst>
          </p:cNvPr>
          <p:cNvSpPr txBox="1"/>
          <p:nvPr/>
        </p:nvSpPr>
        <p:spPr>
          <a:xfrm>
            <a:off x="109233" y="119607"/>
            <a:ext cx="7921640" cy="54778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b="1" kern="1200" dirty="0">
                <a:solidFill>
                  <a:srgbClr val="0070C0"/>
                </a:solidFill>
                <a:latin typeface="Cavolini" panose="020B0502040204020203" pitchFamily="66" charset="0"/>
                <a:ea typeface="+mj-ea"/>
                <a:cs typeface="Cavolini" panose="020B0502040204020203" pitchFamily="66" charset="0"/>
              </a:rPr>
              <a:t>Back to school after lockdown - Tips for Parents </a:t>
            </a:r>
          </a:p>
        </p:txBody>
      </p:sp>
      <p:sp>
        <p:nvSpPr>
          <p:cNvPr id="3" name="TextBox 2">
            <a:extLst>
              <a:ext uri="{FF2B5EF4-FFF2-40B4-BE49-F238E27FC236}">
                <a16:creationId xmlns:a16="http://schemas.microsoft.com/office/drawing/2014/main" id="{E81BA1B7-4082-496C-A796-C3F2C0FE608D}"/>
              </a:ext>
            </a:extLst>
          </p:cNvPr>
          <p:cNvSpPr txBox="1"/>
          <p:nvPr/>
        </p:nvSpPr>
        <p:spPr>
          <a:xfrm>
            <a:off x="310021" y="569655"/>
            <a:ext cx="7720852" cy="627976"/>
          </a:xfrm>
          <a:prstGeom prst="rect">
            <a:avLst/>
          </a:prstGeom>
        </p:spPr>
        <p:txBody>
          <a:bodyPr vert="horz" lIns="91440" tIns="45720" rIns="91440" bIns="45720" rtlCol="0" anchor="t">
            <a:noAutofit/>
          </a:bodyPr>
          <a:lstStyle/>
          <a:p>
            <a:pPr defTabSz="914400">
              <a:lnSpc>
                <a:spcPct val="90000"/>
              </a:lnSpc>
              <a:spcAft>
                <a:spcPts val="600"/>
              </a:spcAft>
            </a:pPr>
            <a:r>
              <a:rPr lang="en-US" sz="1200" dirty="0">
                <a:latin typeface="Cavolini" panose="03000502040302020204" pitchFamily="66" charset="0"/>
                <a:cs typeface="Cavolini" panose="03000502040302020204" pitchFamily="66" charset="0"/>
              </a:rPr>
              <a:t>You may have mixed feelings about the return to school once the COVID-19 lockdown is over, and you may be worried about how your child will cope. Here are some tips that we hope will be useful in helping you to support your child during this time of change.  </a:t>
            </a:r>
          </a:p>
        </p:txBody>
      </p:sp>
      <p:pic>
        <p:nvPicPr>
          <p:cNvPr id="7" name="Graphic 6" descr="Family">
            <a:extLst>
              <a:ext uri="{FF2B5EF4-FFF2-40B4-BE49-F238E27FC236}">
                <a16:creationId xmlns:a16="http://schemas.microsoft.com/office/drawing/2014/main" id="{0F8E06A8-B233-4B01-8FA6-2EE0ED1CC0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72141" y="50547"/>
            <a:ext cx="774731" cy="774731"/>
          </a:xfrm>
          <a:prstGeom prst="rect">
            <a:avLst/>
          </a:prstGeom>
        </p:spPr>
      </p:pic>
      <p:sp>
        <p:nvSpPr>
          <p:cNvPr id="24" name="TextBox 23">
            <a:extLst>
              <a:ext uri="{FF2B5EF4-FFF2-40B4-BE49-F238E27FC236}">
                <a16:creationId xmlns:a16="http://schemas.microsoft.com/office/drawing/2014/main" id="{ABA82143-B164-4CF3-9DBE-9810CBDBAFB7}"/>
              </a:ext>
            </a:extLst>
          </p:cNvPr>
          <p:cNvSpPr txBox="1"/>
          <p:nvPr/>
        </p:nvSpPr>
        <p:spPr>
          <a:xfrm>
            <a:off x="204236" y="1343152"/>
            <a:ext cx="3121067" cy="3951490"/>
          </a:xfrm>
          <a:prstGeom prst="rect">
            <a:avLst/>
          </a:prstGeom>
        </p:spPr>
        <p:txBody>
          <a:bodyPr vert="horz" lIns="91440" tIns="45720" rIns="91440" bIns="45720" rtlCol="0" anchor="t">
            <a:noAutofit/>
          </a:bodyPr>
          <a:lstStyle/>
          <a:p>
            <a:pPr defTabSz="914400">
              <a:spcAft>
                <a:spcPts val="600"/>
              </a:spcAft>
            </a:pPr>
            <a:r>
              <a:rPr lang="en-US" sz="1200" dirty="0">
                <a:latin typeface="Cavolini" panose="03000502040302020204" pitchFamily="66" charset="0"/>
                <a:cs typeface="Cavolini" panose="03000502040302020204" pitchFamily="66" charset="0"/>
              </a:rPr>
              <a:t>1. </a:t>
            </a:r>
            <a:r>
              <a:rPr lang="en-US" sz="1200" b="1" dirty="0">
                <a:latin typeface="Cavolini" panose="03000502040302020204" pitchFamily="66" charset="0"/>
                <a:cs typeface="Cavolini" panose="03000502040302020204" pitchFamily="66" charset="0"/>
              </a:rPr>
              <a:t>Feeling anxious is normal </a:t>
            </a:r>
            <a:br>
              <a:rPr lang="en-US" sz="1200" b="1" dirty="0">
                <a:latin typeface="Cavolini" panose="03000502040302020204" pitchFamily="66" charset="0"/>
                <a:cs typeface="Cavolini" panose="03000502040302020204" pitchFamily="66" charset="0"/>
              </a:rPr>
            </a:br>
            <a:r>
              <a:rPr lang="en-US" sz="900" dirty="0">
                <a:latin typeface="Cavolini" panose="03000502040302020204" pitchFamily="66" charset="0"/>
                <a:cs typeface="Cavolini" panose="03000502040302020204" pitchFamily="66" charset="0"/>
              </a:rPr>
              <a:t>Change is often stressful and while most children will cope fine, don’t be surprised if your child has a wobble at some stage.  </a:t>
            </a:r>
            <a:br>
              <a:rPr lang="en-US" sz="900" dirty="0">
                <a:latin typeface="Cavolini" panose="03000502040302020204" pitchFamily="66" charset="0"/>
                <a:cs typeface="Cavolini" panose="03000502040302020204" pitchFamily="66" charset="0"/>
              </a:rPr>
            </a:br>
            <a:r>
              <a:rPr lang="en-US" sz="900" dirty="0">
                <a:latin typeface="Cavolini" panose="03000502040302020204" pitchFamily="66" charset="0"/>
                <a:cs typeface="Cavolini" panose="03000502040302020204" pitchFamily="66" charset="0"/>
              </a:rPr>
              <a:t> </a:t>
            </a:r>
            <a:br>
              <a:rPr lang="en-US" sz="900" dirty="0">
                <a:latin typeface="Cavolini" panose="03000502040302020204" pitchFamily="66" charset="0"/>
                <a:cs typeface="Cavolini" panose="03000502040302020204" pitchFamily="66" charset="0"/>
              </a:rPr>
            </a:br>
            <a:endParaRPr lang="en-US" sz="9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rPr>
              <a:t>2. </a:t>
            </a:r>
            <a:r>
              <a:rPr lang="en-US" sz="1200" b="1" dirty="0">
                <a:latin typeface="Cavolini" panose="03000502040302020204" pitchFamily="66" charset="0"/>
                <a:cs typeface="Cavolini" panose="03000502040302020204" pitchFamily="66" charset="0"/>
              </a:rPr>
              <a:t>We’re all in this together  </a:t>
            </a:r>
            <a:br>
              <a:rPr lang="en-US" sz="1200" dirty="0">
                <a:latin typeface="Cavolini" panose="03000502040302020204" pitchFamily="66" charset="0"/>
                <a:cs typeface="Cavolini" panose="03000502040302020204" pitchFamily="66" charset="0"/>
              </a:rPr>
            </a:br>
            <a:r>
              <a:rPr lang="en-US" sz="900" dirty="0">
                <a:latin typeface="Cavolini" panose="03000502040302020204" pitchFamily="66" charset="0"/>
                <a:cs typeface="Cavolini" panose="03000502040302020204" pitchFamily="66" charset="0"/>
              </a:rPr>
              <a:t>Help your child to rebuild their important relationships and social connections to smooth the transition and promote wellbeing.</a:t>
            </a:r>
            <a:br>
              <a:rPr lang="en-US" sz="900" dirty="0">
                <a:latin typeface="Cavolini" panose="03000502040302020204" pitchFamily="66" charset="0"/>
                <a:cs typeface="Cavolini" panose="03000502040302020204" pitchFamily="66" charset="0"/>
              </a:rPr>
            </a:br>
            <a:br>
              <a:rPr lang="en-US" sz="900" dirty="0">
                <a:latin typeface="Cavolini" panose="03000502040302020204" pitchFamily="66" charset="0"/>
                <a:cs typeface="Cavolini" panose="03000502040302020204" pitchFamily="66" charset="0"/>
              </a:rPr>
            </a:br>
            <a:endParaRPr lang="en-US" sz="9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rPr>
              <a:t>3. </a:t>
            </a:r>
            <a:r>
              <a:rPr lang="en-US" sz="1200" b="1" dirty="0">
                <a:latin typeface="Cavolini" panose="03000502040302020204" pitchFamily="66" charset="0"/>
                <a:cs typeface="Cavolini" panose="03000502040302020204" pitchFamily="66" charset="0"/>
              </a:rPr>
              <a:t>Getting prepared for school</a:t>
            </a:r>
            <a:br>
              <a:rPr lang="en-US" sz="1200" b="1" dirty="0">
                <a:latin typeface="Cavolini" panose="03000502040302020204" pitchFamily="66" charset="0"/>
                <a:cs typeface="Cavolini" panose="03000502040302020204" pitchFamily="66" charset="0"/>
              </a:rPr>
            </a:br>
            <a:r>
              <a:rPr lang="en-US" sz="900" dirty="0">
                <a:latin typeface="Cavolini" panose="03000502040302020204" pitchFamily="66" charset="0"/>
                <a:cs typeface="Cavolini" panose="03000502040302020204" pitchFamily="66" charset="0"/>
              </a:rPr>
              <a:t>Practical steps can be a useful way to get everyone back into the right mindset and feel ready for school.</a:t>
            </a:r>
            <a:br>
              <a:rPr lang="en-US" sz="900" dirty="0">
                <a:latin typeface="Cavolini" panose="03000502040302020204" pitchFamily="66" charset="0"/>
                <a:cs typeface="Cavolini" panose="03000502040302020204" pitchFamily="66" charset="0"/>
              </a:rPr>
            </a:br>
            <a:br>
              <a:rPr lang="en-US" sz="900" dirty="0">
                <a:latin typeface="Cavolini" panose="03000502040302020204" pitchFamily="66" charset="0"/>
                <a:cs typeface="Cavolini" panose="03000502040302020204" pitchFamily="66" charset="0"/>
              </a:rPr>
            </a:br>
            <a:endParaRPr lang="en-US" sz="9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rPr>
              <a:t>4. </a:t>
            </a:r>
            <a:r>
              <a:rPr lang="en-US" sz="1200" b="1" dirty="0">
                <a:latin typeface="Cavolini" panose="03000502040302020204" pitchFamily="66" charset="0"/>
                <a:cs typeface="Cavolini" panose="03000502040302020204" pitchFamily="66" charset="0"/>
              </a:rPr>
              <a:t>A worry shared is a worry halved  </a:t>
            </a:r>
            <a:r>
              <a:rPr lang="en-US" sz="900" dirty="0">
                <a:latin typeface="Cavolini" panose="03000502040302020204" pitchFamily="66" charset="0"/>
                <a:cs typeface="Cavolini" panose="03000502040302020204" pitchFamily="66" charset="0"/>
              </a:rPr>
              <a:t>If your child has specific worries about school, you can help them manage these by giving them a chance to talk them through. </a:t>
            </a:r>
            <a:br>
              <a:rPr lang="en-US" sz="900" dirty="0">
                <a:latin typeface="Cavolini" panose="03000502040302020204" pitchFamily="66" charset="0"/>
                <a:cs typeface="Cavolini" panose="03000502040302020204" pitchFamily="66" charset="0"/>
              </a:rPr>
            </a:br>
            <a:br>
              <a:rPr lang="en-US" sz="900" dirty="0">
                <a:latin typeface="Cavolini" panose="03000502040302020204" pitchFamily="66" charset="0"/>
                <a:cs typeface="Cavolini" panose="03000502040302020204" pitchFamily="66" charset="0"/>
              </a:rPr>
            </a:br>
            <a:r>
              <a:rPr lang="en-US" sz="900" dirty="0">
                <a:latin typeface="Cavolini" panose="03000502040302020204" pitchFamily="66" charset="0"/>
                <a:cs typeface="Cavolini" panose="03000502040302020204" pitchFamily="66" charset="0"/>
              </a:rPr>
              <a:t>  </a:t>
            </a:r>
          </a:p>
          <a:p>
            <a:pPr defTabSz="914400">
              <a:spcAft>
                <a:spcPts val="600"/>
              </a:spcAft>
            </a:pPr>
            <a:r>
              <a:rPr lang="en-US" sz="1200" dirty="0">
                <a:latin typeface="Cavolini" panose="03000502040302020204" pitchFamily="66" charset="0"/>
                <a:cs typeface="Cavolini" panose="03000502040302020204" pitchFamily="66" charset="0"/>
              </a:rPr>
              <a:t>5. </a:t>
            </a:r>
            <a:r>
              <a:rPr lang="en-US" sz="1200" b="1" dirty="0">
                <a:latin typeface="Cavolini" panose="03000502040302020204" pitchFamily="66" charset="0"/>
                <a:cs typeface="Cavolini" panose="03000502040302020204" pitchFamily="66" charset="0"/>
              </a:rPr>
              <a:t>Missing family and home</a:t>
            </a:r>
            <a:r>
              <a:rPr lang="en-US" sz="1200" dirty="0">
                <a:latin typeface="Cavolini" panose="03000502040302020204" pitchFamily="66" charset="0"/>
                <a:cs typeface="Cavolini" panose="03000502040302020204" pitchFamily="66" charset="0"/>
              </a:rPr>
              <a:t> </a:t>
            </a:r>
            <a:br>
              <a:rPr lang="en-US" sz="1200" dirty="0">
                <a:latin typeface="Cavolini" panose="03000502040302020204" pitchFamily="66" charset="0"/>
                <a:cs typeface="Cavolini" panose="03000502040302020204" pitchFamily="66" charset="0"/>
              </a:rPr>
            </a:br>
            <a:r>
              <a:rPr lang="en-US" sz="900" dirty="0">
                <a:latin typeface="Cavolini" panose="03000502040302020204" pitchFamily="66" charset="0"/>
                <a:cs typeface="Cavolini" panose="03000502040302020204" pitchFamily="66" charset="0"/>
              </a:rPr>
              <a:t>Some children may worry about missing their parents or other family members when they go back to school. </a:t>
            </a:r>
          </a:p>
          <a:p>
            <a:pPr defTabSz="914400">
              <a:spcAft>
                <a:spcPts val="600"/>
              </a:spcAft>
            </a:pPr>
            <a:endParaRPr lang="en-US" sz="1400" dirty="0">
              <a:latin typeface="Cavolini" panose="03000502040302020204" pitchFamily="66" charset="0"/>
              <a:cs typeface="Cavolini" panose="03000502040302020204" pitchFamily="66" charset="0"/>
            </a:endParaRPr>
          </a:p>
        </p:txBody>
      </p:sp>
      <p:sp>
        <p:nvSpPr>
          <p:cNvPr id="8" name="Rectangle: Rounded Corners 7">
            <a:extLst>
              <a:ext uri="{FF2B5EF4-FFF2-40B4-BE49-F238E27FC236}">
                <a16:creationId xmlns:a16="http://schemas.microsoft.com/office/drawing/2014/main" id="{EC61EA93-8408-47FD-A6B0-D7AA88DEA2F2}"/>
              </a:ext>
            </a:extLst>
          </p:cNvPr>
          <p:cNvSpPr/>
          <p:nvPr/>
        </p:nvSpPr>
        <p:spPr>
          <a:xfrm>
            <a:off x="176457" y="6153959"/>
            <a:ext cx="6576768" cy="62797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Cavolini" panose="03000502040302020204" pitchFamily="66" charset="0"/>
                <a:cs typeface="Cavolini" panose="03000502040302020204" pitchFamily="66" charset="0"/>
              </a:rPr>
              <a:t>Key questions about the return to school</a:t>
            </a:r>
            <a:r>
              <a:rPr lang="en-GB" sz="1100" dirty="0">
                <a:solidFill>
                  <a:schemeClr val="tx1"/>
                </a:solidFill>
                <a:latin typeface="Cavolini" panose="03000502040302020204" pitchFamily="66" charset="0"/>
                <a:cs typeface="Cavolini" panose="03000502040302020204" pitchFamily="66" charset="0"/>
              </a:rPr>
              <a:t>: your school is the best source of information about the re-opening.  They will inform you of the dates, any changes to the normal set-up and the safety procedures in place.  </a:t>
            </a:r>
            <a:endParaRPr lang="en-GB" sz="1100" dirty="0">
              <a:latin typeface="Cavolini" panose="03000502040302020204" pitchFamily="66" charset="0"/>
              <a:cs typeface="Cavolini" panose="03000502040302020204" pitchFamily="66" charset="0"/>
            </a:endParaRPr>
          </a:p>
        </p:txBody>
      </p:sp>
      <p:sp>
        <p:nvSpPr>
          <p:cNvPr id="23" name="Rectangle: Rounded Corners 22">
            <a:extLst>
              <a:ext uri="{FF2B5EF4-FFF2-40B4-BE49-F238E27FC236}">
                <a16:creationId xmlns:a16="http://schemas.microsoft.com/office/drawing/2014/main" id="{16A927C0-0C06-46E1-B067-C50648FC854F}"/>
              </a:ext>
            </a:extLst>
          </p:cNvPr>
          <p:cNvSpPr/>
          <p:nvPr/>
        </p:nvSpPr>
        <p:spPr>
          <a:xfrm>
            <a:off x="3325303" y="2239877"/>
            <a:ext cx="5623188" cy="919401"/>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Talk about the people at school – ‘I wonder what Mrs Jenkins has been doing during lockdown?’ ‘Who are you looking forward to seeing at school?’</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Reconnect with friends you have missed – send a text message or photo to say ‘hello I’m looking forward to seeing you at school’ </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Acts of kindness build positive connections, try: </a:t>
            </a:r>
            <a:r>
              <a:rPr lang="en-GB" sz="800" dirty="0">
                <a:solidFill>
                  <a:schemeClr val="tx1"/>
                </a:solidFill>
                <a:latin typeface="Cavolini" panose="03000502040302020204" pitchFamily="66" charset="0"/>
                <a:cs typeface="Cavolini" panose="03000502040302020204" pitchFamily="66" charset="0"/>
                <a:hlinkClick r:id="rId8"/>
              </a:rPr>
              <a:t>https://www.redcross.org.uk/</a:t>
            </a:r>
            <a:br>
              <a:rPr lang="en-GB" sz="800" dirty="0">
                <a:solidFill>
                  <a:schemeClr val="tx1"/>
                </a:solidFill>
                <a:latin typeface="Cavolini" panose="03000502040302020204" pitchFamily="66" charset="0"/>
                <a:cs typeface="Cavolini" panose="03000502040302020204" pitchFamily="66" charset="0"/>
                <a:hlinkClick r:id="rId8"/>
              </a:rPr>
            </a:br>
            <a:r>
              <a:rPr lang="en-GB" sz="800" dirty="0">
                <a:solidFill>
                  <a:schemeClr val="tx1"/>
                </a:solidFill>
                <a:latin typeface="Cavolini" panose="03000502040302020204" pitchFamily="66" charset="0"/>
                <a:cs typeface="Cavolini" panose="03000502040302020204" pitchFamily="66" charset="0"/>
                <a:hlinkClick r:id="rId8"/>
              </a:rPr>
              <a:t>get-involved/teaching-resources/kindness-calendar</a:t>
            </a:r>
            <a:endParaRPr lang="en-GB" sz="800" dirty="0">
              <a:latin typeface="Cavolini" panose="03000502040302020204" pitchFamily="66" charset="0"/>
              <a:cs typeface="Cavolini" panose="03000502040302020204" pitchFamily="66" charset="0"/>
            </a:endParaRPr>
          </a:p>
        </p:txBody>
      </p:sp>
      <p:sp>
        <p:nvSpPr>
          <p:cNvPr id="25" name="Rectangle: Rounded Corners 24">
            <a:extLst>
              <a:ext uri="{FF2B5EF4-FFF2-40B4-BE49-F238E27FC236}">
                <a16:creationId xmlns:a16="http://schemas.microsoft.com/office/drawing/2014/main" id="{51C63768-78E4-4AEF-87A5-DDA152F62D48}"/>
              </a:ext>
            </a:extLst>
          </p:cNvPr>
          <p:cNvSpPr/>
          <p:nvPr/>
        </p:nvSpPr>
        <p:spPr>
          <a:xfrm>
            <a:off x="3325303" y="3197878"/>
            <a:ext cx="5623188" cy="783193"/>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Get the morning routine back on track a few days before, awake and dressed on time!</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Involve your child in sorting out their uniform and other things for school </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Together create a visual timetable of the school day : check with school if the new timetable will be different from before, and talk about these changes with your child </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Encourage independence by giving your child small tasks – can you pack your school bag? </a:t>
            </a:r>
            <a:endParaRPr lang="en-GB" sz="800" dirty="0">
              <a:latin typeface="Cavolini" panose="03000502040302020204" pitchFamily="66" charset="0"/>
              <a:cs typeface="Cavolini" panose="03000502040302020204" pitchFamily="66" charset="0"/>
            </a:endParaRPr>
          </a:p>
        </p:txBody>
      </p:sp>
      <p:sp>
        <p:nvSpPr>
          <p:cNvPr id="27" name="Rectangle: Rounded Corners 26">
            <a:extLst>
              <a:ext uri="{FF2B5EF4-FFF2-40B4-BE49-F238E27FC236}">
                <a16:creationId xmlns:a16="http://schemas.microsoft.com/office/drawing/2014/main" id="{6DC40815-A28F-4108-8BB2-1949D082AC34}"/>
              </a:ext>
            </a:extLst>
          </p:cNvPr>
          <p:cNvSpPr/>
          <p:nvPr/>
        </p:nvSpPr>
        <p:spPr>
          <a:xfrm>
            <a:off x="3325303" y="5040614"/>
            <a:ext cx="5623188" cy="1055608"/>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Your child may need extra reassurance that everybody will be safe, “you’ll be ok at school, we’ll be ok here at home” – give them examples of what’s being done to keep us all safe.</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Make sure your child is aware that home will be a boring place during the day and they won’t be missing out on fun time with you!  </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Together plan a treat for after school – a favourite snack, a family game or screen time? </a:t>
            </a:r>
          </a:p>
          <a:p>
            <a:pPr marL="171450" indent="-171450">
              <a:buFont typeface="Arial" panose="020B0604020202020204" pitchFamily="34" charset="0"/>
              <a:buChar char="•"/>
            </a:pPr>
            <a:r>
              <a:rPr lang="en-GB" sz="800" dirty="0">
                <a:solidFill>
                  <a:schemeClr val="tx1"/>
                </a:solidFill>
                <a:latin typeface="Cavolini" panose="03000502040302020204" pitchFamily="66" charset="0"/>
                <a:cs typeface="Cavolini" panose="03000502040302020204" pitchFamily="66" charset="0"/>
              </a:rPr>
              <a:t>Reassure your child that they will be held in mind even when they are away from you ‘I’ll be thinking of you’.  A useful resource is </a:t>
            </a:r>
            <a:r>
              <a:rPr lang="en-GB" sz="800" b="1" dirty="0">
                <a:solidFill>
                  <a:schemeClr val="tx1"/>
                </a:solidFill>
                <a:latin typeface="Cavolini" panose="03000502040302020204" pitchFamily="66" charset="0"/>
                <a:cs typeface="Cavolini" panose="03000502040302020204" pitchFamily="66" charset="0"/>
              </a:rPr>
              <a:t>‘The Invisible String</a:t>
            </a:r>
            <a:r>
              <a:rPr lang="en-GB" sz="800" dirty="0">
                <a:solidFill>
                  <a:schemeClr val="tx1"/>
                </a:solidFill>
                <a:latin typeface="Cavolini" panose="03000502040302020204" pitchFamily="66" charset="0"/>
                <a:cs typeface="Cavolini" panose="03000502040302020204" pitchFamily="66" charset="0"/>
              </a:rPr>
              <a:t>’ storybook by Patrice Karst.  </a:t>
            </a:r>
            <a:endParaRPr lang="en-GB" sz="800" dirty="0">
              <a:latin typeface="Cavolini" panose="03000502040302020204" pitchFamily="66" charset="0"/>
              <a:cs typeface="Cavolini" panose="03000502040302020204" pitchFamily="66" charset="0"/>
            </a:endParaRPr>
          </a:p>
        </p:txBody>
      </p:sp>
      <p:grpSp>
        <p:nvGrpSpPr>
          <p:cNvPr id="13" name="Group 12">
            <a:extLst>
              <a:ext uri="{FF2B5EF4-FFF2-40B4-BE49-F238E27FC236}">
                <a16:creationId xmlns:a16="http://schemas.microsoft.com/office/drawing/2014/main" id="{50BB907E-5C83-464E-8C57-4299FABB44C1}"/>
              </a:ext>
            </a:extLst>
          </p:cNvPr>
          <p:cNvGrpSpPr/>
          <p:nvPr/>
        </p:nvGrpSpPr>
        <p:grpSpPr>
          <a:xfrm>
            <a:off x="6967104" y="6059277"/>
            <a:ext cx="2176896" cy="759495"/>
            <a:chOff x="0" y="0"/>
            <a:chExt cx="3426232" cy="1220364"/>
          </a:xfrm>
        </p:grpSpPr>
        <p:sp>
          <p:nvSpPr>
            <p:cNvPr id="14" name="Text Box 2">
              <a:extLst>
                <a:ext uri="{FF2B5EF4-FFF2-40B4-BE49-F238E27FC236}">
                  <a16:creationId xmlns:a16="http://schemas.microsoft.com/office/drawing/2014/main" id="{E6574467-CFCA-459F-9C9D-2511C9F25673}"/>
                </a:ext>
              </a:extLst>
            </p:cNvPr>
            <p:cNvSpPr txBox="1">
              <a:spLocks noChangeArrowheads="1"/>
            </p:cNvSpPr>
            <p:nvPr/>
          </p:nvSpPr>
          <p:spPr bwMode="auto">
            <a:xfrm>
              <a:off x="473483" y="914400"/>
              <a:ext cx="2952749" cy="3059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900" dirty="0">
                  <a:solidFill>
                    <a:srgbClr val="002060"/>
                  </a:solidFill>
                  <a:effectLst/>
                  <a:latin typeface="Segoe UI Emoji" panose="020B0502040204020203" pitchFamily="34" charset="0"/>
                  <a:ea typeface="Calibri" panose="020F0502020204030204" pitchFamily="34" charset="0"/>
                  <a:cs typeface="Times New Roman" panose="02020603050405020304" pitchFamily="18" charset="0"/>
                </a:rPr>
                <a:t>Educational Psychology Service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C12FF315-4FBB-43DA-94B4-BBCF5D778B5C}"/>
                </a:ext>
              </a:extLst>
            </p:cNvPr>
            <p:cNvGrpSpPr/>
            <p:nvPr/>
          </p:nvGrpSpPr>
          <p:grpSpPr>
            <a:xfrm>
              <a:off x="0" y="0"/>
              <a:ext cx="2952750" cy="939706"/>
              <a:chOff x="0" y="0"/>
              <a:chExt cx="2952750" cy="939706"/>
            </a:xfrm>
          </p:grpSpPr>
          <p:pic>
            <p:nvPicPr>
              <p:cNvPr id="17" name="Picture 16">
                <a:extLst>
                  <a:ext uri="{FF2B5EF4-FFF2-40B4-BE49-F238E27FC236}">
                    <a16:creationId xmlns:a16="http://schemas.microsoft.com/office/drawing/2014/main" id="{EBCAAEDF-FE20-4AB7-87DA-E9ED3810E054}"/>
                  </a:ext>
                </a:extLst>
              </p:cNvPr>
              <p:cNvPicPr>
                <a:picLocks noChangeAspect="1"/>
              </p:cNvPicPr>
              <p:nvPr/>
            </p:nvPicPr>
            <p:blipFill rotWithShape="1">
              <a:blip r:embed="rId9">
                <a:extLst>
                  <a:ext uri="{28A0092B-C50C-407E-A947-70E740481C1C}">
                    <a14:useLocalDpi xmlns:a14="http://schemas.microsoft.com/office/drawing/2010/main" val="0"/>
                  </a:ext>
                </a:extLst>
              </a:blip>
              <a:srcRect t="4266" r="48499" b="85659"/>
              <a:stretch/>
            </p:blipFill>
            <p:spPr bwMode="auto">
              <a:xfrm>
                <a:off x="0" y="0"/>
                <a:ext cx="2952750" cy="809625"/>
              </a:xfrm>
              <a:prstGeom prst="rect">
                <a:avLst/>
              </a:prstGeom>
              <a:ln>
                <a:noFill/>
              </a:ln>
              <a:extLst>
                <a:ext uri="{53640926-AAD7-44D8-BBD7-CCE9431645EC}">
                  <a14:shadowObscured xmlns:a14="http://schemas.microsoft.com/office/drawing/2010/main"/>
                </a:ext>
              </a:extLst>
            </p:spPr>
          </p:pic>
          <p:sp>
            <p:nvSpPr>
              <p:cNvPr id="18" name="officeArt object" descr="officeArt object">
                <a:extLst>
                  <a:ext uri="{FF2B5EF4-FFF2-40B4-BE49-F238E27FC236}">
                    <a16:creationId xmlns:a16="http://schemas.microsoft.com/office/drawing/2014/main" id="{180A6BB0-F5B8-4A9D-80F6-60CA08839CEA}"/>
                  </a:ext>
                </a:extLst>
              </p:cNvPr>
              <p:cNvSpPr/>
              <p:nvPr/>
            </p:nvSpPr>
            <p:spPr>
              <a:xfrm>
                <a:off x="1131683" y="633742"/>
                <a:ext cx="1821065" cy="305964"/>
              </a:xfrm>
              <a:prstGeom prst="rect">
                <a:avLst/>
              </a:prstGeom>
              <a:noFill/>
              <a:ln w="12700" cap="flat">
                <a:noFill/>
                <a:miter lim="400000"/>
              </a:ln>
              <a:effectLst/>
            </p:spPr>
            <p:txBody>
              <a:bodyPr wrap="square" lIns="50800" tIns="50800" rIns="50800" bIns="50800" numCol="1" anchor="t">
                <a:noAutofit/>
              </a:bodyPr>
              <a:lstStyle/>
              <a:p>
                <a:pPr>
                  <a:spcAft>
                    <a:spcPts val="0"/>
                  </a:spcAft>
                  <a:tabLst>
                    <a:tab pos="914400" algn="l"/>
                    <a:tab pos="1828800" algn="l"/>
                  </a:tabLst>
                </a:pPr>
                <a:r>
                  <a:rPr lang="en-US" sz="900" b="1" dirty="0">
                    <a:solidFill>
                      <a:srgbClr val="D2336E"/>
                    </a:solidFill>
                    <a:effectLst/>
                    <a:uFill>
                      <a:solidFill>
                        <a:srgbClr val="000000"/>
                      </a:solidFill>
                    </a:uFill>
                    <a:latin typeface="Segoe UI Light" panose="020B0502040204020203" pitchFamily="34" charset="0"/>
                    <a:ea typeface="Arial Unicode MS"/>
                    <a:cs typeface="Arial Unicode MS"/>
                  </a:rPr>
                  <a:t>No Limits on Learning</a:t>
                </a:r>
                <a:endParaRPr lang="en-GB" sz="1100" dirty="0">
                  <a:solidFill>
                    <a:srgbClr val="000000"/>
                  </a:solidFill>
                  <a:effectLst/>
                  <a:uFill>
                    <a:solidFill>
                      <a:srgbClr val="000000"/>
                    </a:solidFill>
                  </a:uFill>
                  <a:latin typeface="Helvetica" panose="020B0604020202020204" pitchFamily="34" charset="0"/>
                  <a:ea typeface="Arial Unicode MS"/>
                  <a:cs typeface="Arial Unicode MS"/>
                </a:endParaRPr>
              </a:p>
            </p:txBody>
          </p:sp>
        </p:grpSp>
      </p:grpSp>
      <p:sp>
        <p:nvSpPr>
          <p:cNvPr id="6" name="Arrow: Pentagon 5">
            <a:extLst>
              <a:ext uri="{FF2B5EF4-FFF2-40B4-BE49-F238E27FC236}">
                <a16:creationId xmlns:a16="http://schemas.microsoft.com/office/drawing/2014/main" id="{E00A7034-BA76-4EC9-9A85-2E79F3A390E3}"/>
              </a:ext>
            </a:extLst>
          </p:cNvPr>
          <p:cNvSpPr/>
          <p:nvPr/>
        </p:nvSpPr>
        <p:spPr>
          <a:xfrm>
            <a:off x="243346" y="3197378"/>
            <a:ext cx="3131916" cy="822141"/>
          </a:xfrm>
          <a:prstGeom prst="homePlate">
            <a:avLst>
              <a:gd name="adj" fmla="val 24093"/>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Pentagon 20">
            <a:extLst>
              <a:ext uri="{FF2B5EF4-FFF2-40B4-BE49-F238E27FC236}">
                <a16:creationId xmlns:a16="http://schemas.microsoft.com/office/drawing/2014/main" id="{72624454-B1BA-422D-AD7E-1A2071AFFACF}"/>
              </a:ext>
            </a:extLst>
          </p:cNvPr>
          <p:cNvSpPr/>
          <p:nvPr/>
        </p:nvSpPr>
        <p:spPr>
          <a:xfrm>
            <a:off x="243346" y="2264012"/>
            <a:ext cx="3131916" cy="822141"/>
          </a:xfrm>
          <a:prstGeom prst="homePlate">
            <a:avLst>
              <a:gd name="adj" fmla="val 24093"/>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Pentagon 21">
            <a:extLst>
              <a:ext uri="{FF2B5EF4-FFF2-40B4-BE49-F238E27FC236}">
                <a16:creationId xmlns:a16="http://schemas.microsoft.com/office/drawing/2014/main" id="{4497D3CA-2F96-40B9-B22F-F6A7B2191903}"/>
              </a:ext>
            </a:extLst>
          </p:cNvPr>
          <p:cNvSpPr/>
          <p:nvPr/>
        </p:nvSpPr>
        <p:spPr>
          <a:xfrm>
            <a:off x="243346" y="1330646"/>
            <a:ext cx="3131916" cy="822141"/>
          </a:xfrm>
          <a:prstGeom prst="homePlate">
            <a:avLst>
              <a:gd name="adj" fmla="val 24093"/>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Pentagon 19">
            <a:extLst>
              <a:ext uri="{FF2B5EF4-FFF2-40B4-BE49-F238E27FC236}">
                <a16:creationId xmlns:a16="http://schemas.microsoft.com/office/drawing/2014/main" id="{80443C88-73EB-4AE2-B669-9DE163CAABF7}"/>
              </a:ext>
            </a:extLst>
          </p:cNvPr>
          <p:cNvSpPr/>
          <p:nvPr/>
        </p:nvSpPr>
        <p:spPr>
          <a:xfrm>
            <a:off x="243346" y="4142420"/>
            <a:ext cx="3131916" cy="822141"/>
          </a:xfrm>
          <a:prstGeom prst="homePlate">
            <a:avLst>
              <a:gd name="adj" fmla="val 24093"/>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Pentagon 27">
            <a:extLst>
              <a:ext uri="{FF2B5EF4-FFF2-40B4-BE49-F238E27FC236}">
                <a16:creationId xmlns:a16="http://schemas.microsoft.com/office/drawing/2014/main" id="{2E5CB8A0-A698-4BD0-B723-5102A58B0EBD}"/>
              </a:ext>
            </a:extLst>
          </p:cNvPr>
          <p:cNvSpPr/>
          <p:nvPr/>
        </p:nvSpPr>
        <p:spPr>
          <a:xfrm>
            <a:off x="243346" y="5086592"/>
            <a:ext cx="3131916" cy="822141"/>
          </a:xfrm>
          <a:prstGeom prst="homePlate">
            <a:avLst>
              <a:gd name="adj" fmla="val 24093"/>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3811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38602-BA6C-479D-935C-7FD356062F18}"/>
              </a:ext>
            </a:extLst>
          </p:cNvPr>
          <p:cNvSpPr/>
          <p:nvPr/>
        </p:nvSpPr>
        <p:spPr>
          <a:xfrm>
            <a:off x="5004603" y="0"/>
            <a:ext cx="2184831" cy="2121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C7B5472-79B2-442A-8873-1B710108018D}"/>
              </a:ext>
            </a:extLst>
          </p:cNvPr>
          <p:cNvSpPr txBox="1"/>
          <p:nvPr/>
        </p:nvSpPr>
        <p:spPr>
          <a:xfrm>
            <a:off x="321107" y="108911"/>
            <a:ext cx="7213168" cy="54778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b="1" kern="1200" dirty="0">
                <a:solidFill>
                  <a:srgbClr val="0070C0"/>
                </a:solidFill>
                <a:latin typeface="Cavolini" panose="020B0502040204020203" pitchFamily="66" charset="0"/>
                <a:ea typeface="+mj-ea"/>
                <a:cs typeface="Cavolini" panose="020B0502040204020203" pitchFamily="66" charset="0"/>
              </a:rPr>
              <a:t>Back to school after lockdown - Tips for Parents </a:t>
            </a:r>
          </a:p>
        </p:txBody>
      </p:sp>
      <p:sp>
        <p:nvSpPr>
          <p:cNvPr id="22" name="TextBox 21">
            <a:extLst>
              <a:ext uri="{FF2B5EF4-FFF2-40B4-BE49-F238E27FC236}">
                <a16:creationId xmlns:a16="http://schemas.microsoft.com/office/drawing/2014/main" id="{BDEDC87D-EA96-466B-A7A8-FE56F59BC90A}"/>
              </a:ext>
            </a:extLst>
          </p:cNvPr>
          <p:cNvSpPr txBox="1"/>
          <p:nvPr/>
        </p:nvSpPr>
        <p:spPr>
          <a:xfrm>
            <a:off x="321107" y="589345"/>
            <a:ext cx="8194243" cy="3071910"/>
          </a:xfrm>
          <a:prstGeom prst="rect">
            <a:avLst/>
          </a:prstGeom>
        </p:spPr>
        <p:txBody>
          <a:bodyPr vert="horz" lIns="91440" tIns="45720" rIns="91440" bIns="45720" rtlCol="0" anchor="t">
            <a:noAutofit/>
          </a:bodyPr>
          <a:lstStyle/>
          <a:p>
            <a:pPr defTabSz="914400">
              <a:spcAft>
                <a:spcPts val="600"/>
              </a:spcAft>
            </a:pPr>
            <a:r>
              <a:rPr lang="en-US" sz="1200" b="1" dirty="0">
                <a:latin typeface="Cavolini" panose="03000502040302020204" pitchFamily="66" charset="0"/>
                <a:cs typeface="Cavolini" panose="03000502040302020204" pitchFamily="66" charset="0"/>
              </a:rPr>
              <a:t>Mental health and wellbeing for children</a:t>
            </a:r>
            <a:r>
              <a:rPr lang="en-US" sz="1200" dirty="0">
                <a:latin typeface="Cavolini" panose="03000502040302020204" pitchFamily="66" charset="0"/>
                <a:cs typeface="Cavolini" panose="03000502040302020204" pitchFamily="66" charset="0"/>
              </a:rPr>
              <a:t>: </a:t>
            </a:r>
          </a:p>
          <a:p>
            <a:pPr defTabSz="914400">
              <a:spcAft>
                <a:spcPts val="600"/>
              </a:spcAft>
            </a:pPr>
            <a:r>
              <a:rPr lang="en-US" sz="1200" dirty="0">
                <a:latin typeface="Cavolini" panose="03000502040302020204" pitchFamily="66" charset="0"/>
                <a:cs typeface="Cavolini" panose="03000502040302020204" pitchFamily="66" charset="0"/>
              </a:rPr>
              <a:t>If you are worried about how your child is coping with the COVID-19 situation there are steps you can take to help them.  Anxiety shows itself in different ways. Your child may appear anxious and talk about their worries, or there may be other signs, for example refusing to leave the house, being unusually withdrawn or unusually angry/emotional or having sleep difficulties.  </a:t>
            </a:r>
          </a:p>
          <a:p>
            <a:pPr defTabSz="914400">
              <a:spcAft>
                <a:spcPts val="600"/>
              </a:spcAft>
            </a:pPr>
            <a:r>
              <a:rPr lang="en-US" sz="1200" dirty="0">
                <a:latin typeface="Cavolini" panose="03000502040302020204" pitchFamily="66" charset="0"/>
                <a:cs typeface="Cavolini" panose="03000502040302020204" pitchFamily="66" charset="0"/>
              </a:rPr>
              <a:t>Help them to recognise and talk about their feelings, especially around worries that the current situation may have provoked.  Create a safe space for them to ask questions and consider how to answer in a way that is right for their age.  It is important to address any ‘untruths’ they have heard.  The following websites have useful resources for explaining coronavirus to children of different ages:</a:t>
            </a:r>
          </a:p>
          <a:p>
            <a:pPr marL="285750" indent="-285750" defTabSz="914400">
              <a:spcAft>
                <a:spcPts val="600"/>
              </a:spcAft>
              <a:buFontTx/>
              <a:buChar char="-"/>
            </a:pPr>
            <a:r>
              <a:rPr lang="en-US" sz="1200" dirty="0">
                <a:latin typeface="Cavolini" panose="03000502040302020204" pitchFamily="66" charset="0"/>
                <a:cs typeface="Cavolini" panose="03000502040302020204" pitchFamily="66" charset="0"/>
                <a:hlinkClick r:id="rId2"/>
              </a:rPr>
              <a:t>https://www.annafreud.org/media/11441/good-days-in-unusual-times-book.pdf</a:t>
            </a:r>
          </a:p>
          <a:p>
            <a:pPr marL="285750" indent="-285750" defTabSz="914400">
              <a:spcAft>
                <a:spcPts val="600"/>
              </a:spcAft>
              <a:buFontTx/>
              <a:buChar char="-"/>
            </a:pPr>
            <a:r>
              <a:rPr lang="en-US" sz="1200" dirty="0">
                <a:latin typeface="Cavolini" panose="03000502040302020204" pitchFamily="66" charset="0"/>
                <a:cs typeface="Cavolini" panose="03000502040302020204" pitchFamily="66" charset="0"/>
                <a:hlinkClick r:id="rId2"/>
              </a:rPr>
              <a:t>https://nosycrow.com/blog/released-today-free-information-book-explaining-coronavirus-children-illustrated-gruffalo-illustrator-axel-scheffler</a:t>
            </a:r>
            <a:endParaRPr lang="en-US" sz="1200" dirty="0">
              <a:latin typeface="Cavolini" panose="03000502040302020204" pitchFamily="66" charset="0"/>
              <a:cs typeface="Cavolini" panose="03000502040302020204" pitchFamily="66" charset="0"/>
            </a:endParaRPr>
          </a:p>
          <a:p>
            <a:pPr marL="285750" indent="-285750" defTabSz="914400">
              <a:spcAft>
                <a:spcPts val="600"/>
              </a:spcAft>
              <a:buFontTx/>
              <a:buChar char="-"/>
            </a:pPr>
            <a:r>
              <a:rPr lang="en-US" sz="1200" dirty="0">
                <a:latin typeface="Cavolini" panose="03000502040302020204" pitchFamily="66" charset="0"/>
                <a:cs typeface="Cavolini" panose="03000502040302020204" pitchFamily="66" charset="0"/>
                <a:hlinkClick r:id="rId3"/>
              </a:rPr>
              <a:t>https://www.unicef.org/coronavirus/how-talk-your-child-about- coronavirus-covid-19</a:t>
            </a:r>
            <a:r>
              <a:rPr lang="en-US" sz="1200" dirty="0">
                <a:latin typeface="Cavolini" panose="03000502040302020204" pitchFamily="66" charset="0"/>
                <a:cs typeface="Cavolini" panose="03000502040302020204" pitchFamily="66" charset="0"/>
              </a:rPr>
              <a:t> </a:t>
            </a:r>
          </a:p>
          <a:p>
            <a:pPr marL="285750" indent="-285750" defTabSz="914400">
              <a:spcAft>
                <a:spcPts val="600"/>
              </a:spcAft>
              <a:buFontTx/>
              <a:buChar char="-"/>
            </a:pPr>
            <a:r>
              <a:rPr lang="en-US" sz="1200" dirty="0">
                <a:latin typeface="Cavolini" panose="03000502040302020204" pitchFamily="66" charset="0"/>
                <a:cs typeface="Cavolini" panose="03000502040302020204" pitchFamily="66" charset="0"/>
                <a:hlinkClick r:id="rId4"/>
              </a:rPr>
              <a:t>https://carolgraysocialstories.com/wp-content/uploads/2020/03/Pandemics-and-the-Coronavirus.pdf</a:t>
            </a:r>
            <a:r>
              <a:rPr lang="en-US" sz="1200" dirty="0">
                <a:latin typeface="Cavolini" panose="03000502040302020204" pitchFamily="66" charset="0"/>
                <a:cs typeface="Cavolini" panose="03000502040302020204" pitchFamily="66" charset="0"/>
              </a:rPr>
              <a:t> </a:t>
            </a:r>
          </a:p>
          <a:p>
            <a:pPr marL="285750" indent="-285750" defTabSz="914400">
              <a:spcAft>
                <a:spcPts val="600"/>
              </a:spcAft>
              <a:buFontTx/>
              <a:buChar char="-"/>
            </a:pPr>
            <a:r>
              <a:rPr lang="en-US" sz="1200" dirty="0">
                <a:latin typeface="Cavolini" panose="03000502040302020204" pitchFamily="66" charset="0"/>
                <a:cs typeface="Cavolini" panose="03000502040302020204" pitchFamily="66" charset="0"/>
                <a:hlinkClick r:id="rId5"/>
              </a:rPr>
              <a:t>https://www.bbc.co.uk/iplayer</a:t>
            </a:r>
            <a:r>
              <a:rPr lang="en-US" sz="1200" dirty="0">
                <a:latin typeface="Cavolini" panose="03000502040302020204" pitchFamily="66" charset="0"/>
                <a:cs typeface="Cavolini" panose="03000502040302020204" pitchFamily="66" charset="0"/>
              </a:rPr>
              <a:t> (CBeebies Dr. </a:t>
            </a:r>
            <a:r>
              <a:rPr lang="en-US" sz="1200" dirty="0" err="1">
                <a:latin typeface="Cavolini" panose="03000502040302020204" pitchFamily="66" charset="0"/>
                <a:cs typeface="Cavolini" panose="03000502040302020204" pitchFamily="66" charset="0"/>
              </a:rPr>
              <a:t>Ranj</a:t>
            </a:r>
            <a:r>
              <a:rPr lang="en-US" sz="1200" dirty="0">
                <a:latin typeface="Cavolini" panose="03000502040302020204" pitchFamily="66" charset="0"/>
                <a:cs typeface="Cavolini" panose="03000502040302020204" pitchFamily="66" charset="0"/>
              </a:rPr>
              <a:t> explains Coronavirus on ‘Get well Soon’)</a:t>
            </a:r>
          </a:p>
          <a:p>
            <a:pPr defTabSz="914400">
              <a:spcAft>
                <a:spcPts val="600"/>
              </a:spcAft>
            </a:pPr>
            <a:r>
              <a:rPr lang="en-US" sz="1200" dirty="0">
                <a:latin typeface="Cavolini" panose="03000502040302020204" pitchFamily="66" charset="0"/>
                <a:cs typeface="Cavolini" panose="03000502040302020204" pitchFamily="66" charset="0"/>
              </a:rPr>
              <a:t>For ideas for maintaining wellbeing at this tricky time visit - </a:t>
            </a:r>
            <a:r>
              <a:rPr lang="en-US" sz="1200" dirty="0">
                <a:latin typeface="Cavolini" panose="03000502040302020204" pitchFamily="66" charset="0"/>
                <a:cs typeface="Cavolini" panose="03000502040302020204" pitchFamily="66" charset="0"/>
                <a:hlinkClick r:id="rId6"/>
              </a:rPr>
              <a:t>https://youngminds.org.uk/blog/</a:t>
            </a:r>
            <a:br>
              <a:rPr lang="en-US" sz="1200" dirty="0">
                <a:latin typeface="Cavolini" panose="03000502040302020204" pitchFamily="66" charset="0"/>
                <a:cs typeface="Cavolini" panose="03000502040302020204" pitchFamily="66" charset="0"/>
                <a:hlinkClick r:id="rId6"/>
              </a:rPr>
            </a:br>
            <a:r>
              <a:rPr lang="en-US" sz="1200" dirty="0">
                <a:latin typeface="Cavolini" panose="03000502040302020204" pitchFamily="66" charset="0"/>
                <a:cs typeface="Cavolini" panose="03000502040302020204" pitchFamily="66" charset="0"/>
                <a:hlinkClick r:id="rId6"/>
              </a:rPr>
              <a:t>supporting-your-family-s-wellbeing-during-isolation/#top-tips-for-coping-with-isolation</a:t>
            </a:r>
            <a:endParaRPr lang="en-US" sz="12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rPr>
              <a:t>More general support and advice to help with behaviour, mental health and wellbeing can be found at </a:t>
            </a:r>
            <a:r>
              <a:rPr lang="en-US" sz="1200" dirty="0">
                <a:solidFill>
                  <a:srgbClr val="0563C1"/>
                </a:solidFill>
                <a:latin typeface="Cavolini" panose="03000502040302020204" pitchFamily="66" charset="0"/>
                <a:cs typeface="Cavolini" panose="03000502040302020204" pitchFamily="66" charset="0"/>
                <a:hlinkClick r:id="rId7">
                  <a:extLst>
                    <a:ext uri="{A12FA001-AC4F-418D-AE19-62706E023703}">
                      <ahyp:hlinkClr xmlns:ahyp="http://schemas.microsoft.com/office/drawing/2018/hyperlinkcolor" val="tx"/>
                    </a:ext>
                  </a:extLst>
                </a:hlinkClick>
              </a:rPr>
              <a:t>https://www.bbc.co.uk/cbeebies/curations/parenthood-tips-and-tricks</a:t>
            </a:r>
            <a:r>
              <a:rPr lang="en-US" sz="1200" dirty="0">
                <a:solidFill>
                  <a:srgbClr val="0563C1"/>
                </a:solidFill>
                <a:latin typeface="Cavolini" panose="03000502040302020204" pitchFamily="66" charset="0"/>
                <a:cs typeface="Cavolini" panose="03000502040302020204" pitchFamily="66" charset="0"/>
              </a:rPr>
              <a:t> </a:t>
            </a:r>
            <a:r>
              <a:rPr lang="en-US" sz="1200" dirty="0">
                <a:latin typeface="Cavolini" panose="03000502040302020204" pitchFamily="66" charset="0"/>
                <a:cs typeface="Cavolini" panose="03000502040302020204" pitchFamily="66" charset="0"/>
              </a:rPr>
              <a:t>(good for parents of younger children, for example, ‘managing sibling rivalries’ and ‘keeping kids calm’)</a:t>
            </a:r>
          </a:p>
          <a:p>
            <a:pPr defTabSz="914400">
              <a:spcAft>
                <a:spcPts val="600"/>
              </a:spcAft>
            </a:pPr>
            <a:r>
              <a:rPr lang="en-US" sz="1200" b="1" dirty="0">
                <a:latin typeface="Cavolini" panose="03000502040302020204" pitchFamily="66" charset="0"/>
                <a:cs typeface="Cavolini" panose="03000502040302020204" pitchFamily="66" charset="0"/>
              </a:rPr>
              <a:t>If your child is really struggling</a:t>
            </a:r>
            <a:r>
              <a:rPr lang="en-US" sz="1200" dirty="0">
                <a:latin typeface="Cavolini" panose="03000502040302020204" pitchFamily="66" charset="0"/>
                <a:cs typeface="Cavolini" panose="03000502040302020204" pitchFamily="66" charset="0"/>
              </a:rPr>
              <a:t>, you should contact the SENCo at your school who can give you advice and may put you in touch with the school’s Educational Psychologist.  If you feel you need more help, contact your family GP or contact these organisations for online advice  telephone support:  </a:t>
            </a:r>
            <a:r>
              <a:rPr lang="en-US" sz="1200" dirty="0">
                <a:solidFill>
                  <a:srgbClr val="0070C0"/>
                </a:solidFill>
                <a:latin typeface="Cavolini" panose="03000502040302020204" pitchFamily="66" charset="0"/>
                <a:cs typeface="Cavolini" panose="03000502040302020204" pitchFamily="66" charset="0"/>
                <a:hlinkClick r:id="rId8">
                  <a:extLst>
                    <a:ext uri="{A12FA001-AC4F-418D-AE19-62706E023703}">
                      <ahyp:hlinkClr xmlns:ahyp="http://schemas.microsoft.com/office/drawing/2018/hyperlinkcolor" val="tx"/>
                    </a:ext>
                  </a:extLst>
                </a:hlinkClick>
              </a:rPr>
              <a:t>www.youngminds.org.uk</a:t>
            </a:r>
            <a:r>
              <a:rPr lang="en-US" sz="1200" dirty="0">
                <a:solidFill>
                  <a:srgbClr val="0070C0"/>
                </a:solidFill>
                <a:latin typeface="Cavolini" panose="03000502040302020204" pitchFamily="66" charset="0"/>
                <a:cs typeface="Cavolini" panose="03000502040302020204" pitchFamily="66" charset="0"/>
              </a:rPr>
              <a:t>, </a:t>
            </a:r>
            <a:r>
              <a:rPr lang="en-US" sz="1200" dirty="0">
                <a:solidFill>
                  <a:srgbClr val="0070C0"/>
                </a:solidFill>
                <a:latin typeface="Cavolini" panose="03000502040302020204" pitchFamily="66" charset="0"/>
                <a:cs typeface="Cavolini" panose="03000502040302020204" pitchFamily="66" charset="0"/>
                <a:hlinkClick r:id="rId9">
                  <a:extLst>
                    <a:ext uri="{A12FA001-AC4F-418D-AE19-62706E023703}">
                      <ahyp:hlinkClr xmlns:ahyp="http://schemas.microsoft.com/office/drawing/2018/hyperlinkcolor" val="tx"/>
                    </a:ext>
                  </a:extLst>
                </a:hlinkClick>
              </a:rPr>
              <a:t>www.family-action.org.uk</a:t>
            </a:r>
            <a:r>
              <a:rPr lang="en-US" sz="1200" dirty="0">
                <a:solidFill>
                  <a:srgbClr val="0070C0"/>
                </a:solidFill>
                <a:latin typeface="Cavolini" panose="03000502040302020204" pitchFamily="66" charset="0"/>
                <a:cs typeface="Cavolini" panose="03000502040302020204" pitchFamily="66" charset="0"/>
              </a:rPr>
              <a:t>, </a:t>
            </a:r>
            <a:r>
              <a:rPr lang="en-US" sz="1200" dirty="0">
                <a:solidFill>
                  <a:srgbClr val="0070C0"/>
                </a:solidFill>
                <a:latin typeface="Cavolini" panose="03000502040302020204" pitchFamily="66" charset="0"/>
                <a:cs typeface="Cavolini" panose="03000502040302020204" pitchFamily="66" charset="0"/>
                <a:hlinkClick r:id="rId10">
                  <a:extLst>
                    <a:ext uri="{A12FA001-AC4F-418D-AE19-62706E023703}">
                      <ahyp:hlinkClr xmlns:ahyp="http://schemas.microsoft.com/office/drawing/2018/hyperlinkcolor" val="tx"/>
                    </a:ext>
                  </a:extLst>
                </a:hlinkClick>
              </a:rPr>
              <a:t>www.familylives.org.uk</a:t>
            </a:r>
            <a:r>
              <a:rPr lang="en-US" sz="1200" dirty="0">
                <a:solidFill>
                  <a:srgbClr val="0070C0"/>
                </a:solidFill>
                <a:latin typeface="Cavolini" panose="03000502040302020204" pitchFamily="66" charset="0"/>
                <a:cs typeface="Cavolini" panose="03000502040302020204" pitchFamily="66" charset="0"/>
              </a:rPr>
              <a:t> </a:t>
            </a:r>
            <a:endParaRPr lang="en-US" sz="1200" dirty="0">
              <a:latin typeface="Cavolini" panose="03000502040302020204" pitchFamily="66" charset="0"/>
              <a:cs typeface="Cavolini" panose="03000502040302020204" pitchFamily="66" charset="0"/>
            </a:endParaRPr>
          </a:p>
          <a:p>
            <a:pPr marL="285750" indent="-285750" defTabSz="914400">
              <a:spcAft>
                <a:spcPts val="600"/>
              </a:spcAft>
              <a:buFont typeface="Arial" panose="020B0604020202020204" pitchFamily="34" charset="0"/>
              <a:buChar char="•"/>
            </a:pPr>
            <a:endParaRPr lang="en-US" sz="1200" dirty="0">
              <a:latin typeface="Cavolini" panose="03000502040302020204" pitchFamily="66" charset="0"/>
              <a:cs typeface="Cavolini" panose="03000502040302020204" pitchFamily="66" charset="0"/>
            </a:endParaRPr>
          </a:p>
          <a:p>
            <a:pPr defTabSz="914400">
              <a:spcAft>
                <a:spcPts val="600"/>
              </a:spcAft>
            </a:pPr>
            <a:endParaRPr lang="en-US" sz="1200" dirty="0">
              <a:latin typeface="Cavolini" panose="03000502040302020204" pitchFamily="66" charset="0"/>
              <a:cs typeface="Cavolini" panose="03000502040302020204" pitchFamily="66" charset="0"/>
            </a:endParaRPr>
          </a:p>
          <a:p>
            <a:pPr defTabSz="914400">
              <a:spcAft>
                <a:spcPts val="600"/>
              </a:spcAft>
            </a:pPr>
            <a:endParaRPr lang="en-US" sz="12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rPr>
              <a:t> t</a:t>
            </a:r>
          </a:p>
        </p:txBody>
      </p:sp>
      <p:grpSp>
        <p:nvGrpSpPr>
          <p:cNvPr id="6" name="Group 5">
            <a:extLst>
              <a:ext uri="{FF2B5EF4-FFF2-40B4-BE49-F238E27FC236}">
                <a16:creationId xmlns:a16="http://schemas.microsoft.com/office/drawing/2014/main" id="{5A8A12E4-149D-4103-A0EA-FE6559E7F5F4}"/>
              </a:ext>
            </a:extLst>
          </p:cNvPr>
          <p:cNvGrpSpPr/>
          <p:nvPr/>
        </p:nvGrpSpPr>
        <p:grpSpPr>
          <a:xfrm>
            <a:off x="7103003" y="6000748"/>
            <a:ext cx="2040998" cy="773747"/>
            <a:chOff x="11393512" y="9642066"/>
            <a:chExt cx="3212341" cy="1243265"/>
          </a:xfrm>
        </p:grpSpPr>
        <p:sp>
          <p:nvSpPr>
            <p:cNvPr id="7" name="Text Box 2">
              <a:extLst>
                <a:ext uri="{FF2B5EF4-FFF2-40B4-BE49-F238E27FC236}">
                  <a16:creationId xmlns:a16="http://schemas.microsoft.com/office/drawing/2014/main" id="{549D0C5D-DD2D-412B-B621-BEA3D4BD0B70}"/>
                </a:ext>
              </a:extLst>
            </p:cNvPr>
            <p:cNvSpPr txBox="1">
              <a:spLocks noChangeArrowheads="1"/>
            </p:cNvSpPr>
            <p:nvPr/>
          </p:nvSpPr>
          <p:spPr bwMode="auto">
            <a:xfrm>
              <a:off x="11653104" y="10579367"/>
              <a:ext cx="2952749" cy="3059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900" dirty="0">
                  <a:solidFill>
                    <a:srgbClr val="002060"/>
                  </a:solidFill>
                  <a:effectLst/>
                  <a:latin typeface="Segoe UI Emoji" panose="020B0502040204020203" pitchFamily="34" charset="0"/>
                  <a:ea typeface="Calibri" panose="020F0502020204030204" pitchFamily="34" charset="0"/>
                  <a:cs typeface="Times New Roman" panose="02020603050405020304" pitchFamily="18" charset="0"/>
                </a:rPr>
                <a:t>Educational Psychology Service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290AE190-D21A-40E0-8283-8A3A8BD986EB}"/>
                </a:ext>
              </a:extLst>
            </p:cNvPr>
            <p:cNvGrpSpPr/>
            <p:nvPr/>
          </p:nvGrpSpPr>
          <p:grpSpPr>
            <a:xfrm>
              <a:off x="11393512" y="9642066"/>
              <a:ext cx="2952750" cy="962606"/>
              <a:chOff x="11393512" y="9642066"/>
              <a:chExt cx="2952750" cy="962606"/>
            </a:xfrm>
          </p:grpSpPr>
          <p:pic>
            <p:nvPicPr>
              <p:cNvPr id="9" name="Picture 8">
                <a:extLst>
                  <a:ext uri="{FF2B5EF4-FFF2-40B4-BE49-F238E27FC236}">
                    <a16:creationId xmlns:a16="http://schemas.microsoft.com/office/drawing/2014/main" id="{BE83D7AA-5A62-46B2-8F13-F29DC424C357}"/>
                  </a:ext>
                </a:extLst>
              </p:cNvPr>
              <p:cNvPicPr>
                <a:picLocks noChangeAspect="1"/>
              </p:cNvPicPr>
              <p:nvPr/>
            </p:nvPicPr>
            <p:blipFill rotWithShape="1">
              <a:blip r:embed="rId11">
                <a:extLst>
                  <a:ext uri="{28A0092B-C50C-407E-A947-70E740481C1C}">
                    <a14:useLocalDpi xmlns:a14="http://schemas.microsoft.com/office/drawing/2010/main" val="0"/>
                  </a:ext>
                </a:extLst>
              </a:blip>
              <a:srcRect t="4266" r="48499" b="85659"/>
              <a:stretch/>
            </p:blipFill>
            <p:spPr bwMode="auto">
              <a:xfrm>
                <a:off x="11393512" y="9642066"/>
                <a:ext cx="2952750" cy="809625"/>
              </a:xfrm>
              <a:prstGeom prst="rect">
                <a:avLst/>
              </a:prstGeom>
              <a:ln>
                <a:noFill/>
              </a:ln>
              <a:extLst>
                <a:ext uri="{53640926-AAD7-44D8-BBD7-CCE9431645EC}">
                  <a14:shadowObscured xmlns:a14="http://schemas.microsoft.com/office/drawing/2010/main"/>
                </a:ext>
              </a:extLst>
            </p:spPr>
          </p:pic>
          <p:sp>
            <p:nvSpPr>
              <p:cNvPr id="10" name="officeArt object" descr="officeArt object">
                <a:extLst>
                  <a:ext uri="{FF2B5EF4-FFF2-40B4-BE49-F238E27FC236}">
                    <a16:creationId xmlns:a16="http://schemas.microsoft.com/office/drawing/2014/main" id="{05C82A33-1676-4CF2-8231-7438AEA39738}"/>
                  </a:ext>
                </a:extLst>
              </p:cNvPr>
              <p:cNvSpPr/>
              <p:nvPr/>
            </p:nvSpPr>
            <p:spPr>
              <a:xfrm>
                <a:off x="12311304" y="10298708"/>
                <a:ext cx="1821066" cy="305964"/>
              </a:xfrm>
              <a:prstGeom prst="rect">
                <a:avLst/>
              </a:prstGeom>
              <a:noFill/>
              <a:ln w="12700" cap="flat">
                <a:noFill/>
                <a:miter lim="400000"/>
              </a:ln>
              <a:effectLst/>
            </p:spPr>
            <p:txBody>
              <a:bodyPr wrap="square" lIns="50800" tIns="50800" rIns="50800" bIns="50800" numCol="1" anchor="t">
                <a:noAutofit/>
              </a:bodyPr>
              <a:lstStyle/>
              <a:p>
                <a:pPr>
                  <a:spcAft>
                    <a:spcPts val="0"/>
                  </a:spcAft>
                  <a:tabLst>
                    <a:tab pos="914400" algn="l"/>
                    <a:tab pos="1828800" algn="l"/>
                  </a:tabLst>
                </a:pPr>
                <a:r>
                  <a:rPr lang="en-US" sz="900" b="1" dirty="0">
                    <a:solidFill>
                      <a:srgbClr val="D2336E"/>
                    </a:solidFill>
                    <a:effectLst/>
                    <a:uFill>
                      <a:solidFill>
                        <a:srgbClr val="000000"/>
                      </a:solidFill>
                    </a:uFill>
                    <a:latin typeface="Segoe UI Light" panose="020B0502040204020203" pitchFamily="34" charset="0"/>
                    <a:ea typeface="Arial Unicode MS"/>
                    <a:cs typeface="Arial Unicode MS"/>
                  </a:rPr>
                  <a:t>No Limits on Learning</a:t>
                </a:r>
                <a:endParaRPr lang="en-GB" sz="1100" dirty="0">
                  <a:solidFill>
                    <a:srgbClr val="000000"/>
                  </a:solidFill>
                  <a:effectLst/>
                  <a:uFill>
                    <a:solidFill>
                      <a:srgbClr val="000000"/>
                    </a:solidFill>
                  </a:uFill>
                  <a:latin typeface="Helvetica" panose="020B0604020202020204" pitchFamily="34" charset="0"/>
                  <a:ea typeface="Arial Unicode MS"/>
                  <a:cs typeface="Arial Unicode MS"/>
                </a:endParaRPr>
              </a:p>
            </p:txBody>
          </p:sp>
        </p:grpSp>
      </p:grpSp>
      <p:pic>
        <p:nvPicPr>
          <p:cNvPr id="2" name="Picture 1">
            <a:extLst>
              <a:ext uri="{FF2B5EF4-FFF2-40B4-BE49-F238E27FC236}">
                <a16:creationId xmlns:a16="http://schemas.microsoft.com/office/drawing/2014/main" id="{2DB989FD-04EB-4308-A2FE-74F5AA3FA654}"/>
              </a:ext>
            </a:extLst>
          </p:cNvPr>
          <p:cNvPicPr>
            <a:picLocks noChangeAspect="1"/>
          </p:cNvPicPr>
          <p:nvPr/>
        </p:nvPicPr>
        <p:blipFill>
          <a:blip r:embed="rId12"/>
          <a:stretch>
            <a:fillRect/>
          </a:stretch>
        </p:blipFill>
        <p:spPr>
          <a:xfrm>
            <a:off x="8300641" y="56081"/>
            <a:ext cx="774259" cy="774259"/>
          </a:xfrm>
          <a:prstGeom prst="rect">
            <a:avLst/>
          </a:prstGeom>
        </p:spPr>
      </p:pic>
    </p:spTree>
    <p:extLst>
      <p:ext uri="{BB962C8B-B14F-4D97-AF65-F5344CB8AC3E}">
        <p14:creationId xmlns:p14="http://schemas.microsoft.com/office/powerpoint/2010/main" val="302443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38602-BA6C-479D-935C-7FD356062F18}"/>
              </a:ext>
            </a:extLst>
          </p:cNvPr>
          <p:cNvSpPr/>
          <p:nvPr/>
        </p:nvSpPr>
        <p:spPr>
          <a:xfrm>
            <a:off x="5004603" y="0"/>
            <a:ext cx="2184831" cy="2121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C7B5472-79B2-442A-8873-1B710108018D}"/>
              </a:ext>
            </a:extLst>
          </p:cNvPr>
          <p:cNvSpPr txBox="1"/>
          <p:nvPr/>
        </p:nvSpPr>
        <p:spPr>
          <a:xfrm>
            <a:off x="720284" y="90391"/>
            <a:ext cx="7921640" cy="54778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b="1" kern="1200" dirty="0">
                <a:solidFill>
                  <a:srgbClr val="0070C0"/>
                </a:solidFill>
                <a:latin typeface="Cavolini" panose="020B0502040204020203" pitchFamily="66" charset="0"/>
                <a:ea typeface="+mj-ea"/>
                <a:cs typeface="Cavolini" panose="020B0502040204020203" pitchFamily="66" charset="0"/>
              </a:rPr>
              <a:t>Back to school after lockdown - Tips for Parents </a:t>
            </a:r>
          </a:p>
        </p:txBody>
      </p:sp>
      <p:sp>
        <p:nvSpPr>
          <p:cNvPr id="22" name="TextBox 21">
            <a:extLst>
              <a:ext uri="{FF2B5EF4-FFF2-40B4-BE49-F238E27FC236}">
                <a16:creationId xmlns:a16="http://schemas.microsoft.com/office/drawing/2014/main" id="{BDEDC87D-EA96-466B-A7A8-FE56F59BC90A}"/>
              </a:ext>
            </a:extLst>
          </p:cNvPr>
          <p:cNvSpPr txBox="1"/>
          <p:nvPr/>
        </p:nvSpPr>
        <p:spPr>
          <a:xfrm>
            <a:off x="315223" y="641106"/>
            <a:ext cx="8449441" cy="3071910"/>
          </a:xfrm>
          <a:prstGeom prst="rect">
            <a:avLst/>
          </a:prstGeom>
        </p:spPr>
        <p:txBody>
          <a:bodyPr vert="horz" lIns="91440" tIns="45720" rIns="91440" bIns="45720" rtlCol="0" anchor="t">
            <a:noAutofit/>
          </a:bodyPr>
          <a:lstStyle/>
          <a:p>
            <a:pPr defTabSz="914400">
              <a:spcAft>
                <a:spcPts val="600"/>
              </a:spcAft>
            </a:pPr>
            <a:r>
              <a:rPr lang="en-US" sz="1200" b="1" dirty="0">
                <a:latin typeface="Cavolini" panose="03000502040302020204" pitchFamily="66" charset="0"/>
                <a:cs typeface="Cavolini" panose="03000502040302020204" pitchFamily="66" charset="0"/>
              </a:rPr>
              <a:t>Taking care of your own wellbeing</a:t>
            </a:r>
            <a:r>
              <a:rPr lang="en-US" sz="1200" dirty="0">
                <a:latin typeface="Cavolini" panose="03000502040302020204" pitchFamily="66" charset="0"/>
                <a:cs typeface="Cavolini" panose="03000502040302020204" pitchFamily="66" charset="0"/>
              </a:rPr>
              <a:t>: </a:t>
            </a:r>
          </a:p>
          <a:p>
            <a:pPr defTabSz="914400">
              <a:spcAft>
                <a:spcPts val="600"/>
              </a:spcAft>
            </a:pPr>
            <a:r>
              <a:rPr lang="en-US" sz="1200" dirty="0">
                <a:latin typeface="Cavolini" panose="03000502040302020204" pitchFamily="66" charset="0"/>
                <a:cs typeface="Cavolini" panose="03000502040302020204" pitchFamily="66" charset="0"/>
              </a:rPr>
              <a:t>The COVID-19 crisis has been a big challenge for families.  Many families have increased money worries and job uncertainty, and many people will be worrying about their own health or those of family members. Being stuck together at home can be stressful and frustrating for adults and children alike.  At the same time, our normal support networks of family, friends and school are not available meaning we can feel isolated and even overwhelmed.   </a:t>
            </a:r>
          </a:p>
          <a:p>
            <a:pPr defTabSz="914400">
              <a:spcAft>
                <a:spcPts val="600"/>
              </a:spcAft>
            </a:pPr>
            <a:r>
              <a:rPr lang="en-US" sz="1200" dirty="0">
                <a:latin typeface="Cavolini" panose="03000502040302020204" pitchFamily="66" charset="0"/>
                <a:cs typeface="Cavolini" panose="03000502040302020204" pitchFamily="66" charset="0"/>
              </a:rPr>
              <a:t>In order to help your children feel safe and manage any of their anxieties, it is important that you also remember to take care of your own wellbeing. Feelings are contagious, you may have noticed how you pick up on positive or negative emotions of those around you; it is the same for children and young people.  By taking steps to keep yourself well you can be a ‘super-spreader’ for positive mental health and support your children to look after themselves too.</a:t>
            </a:r>
          </a:p>
          <a:p>
            <a:pPr defTabSz="914400">
              <a:spcAft>
                <a:spcPts val="600"/>
              </a:spcAft>
            </a:pPr>
            <a:r>
              <a:rPr lang="en-GB" sz="1200" dirty="0">
                <a:latin typeface="Cavolini" panose="03000502040302020204" pitchFamily="66" charset="0"/>
                <a:cs typeface="Cavolini" panose="03000502040302020204" pitchFamily="66" charset="0"/>
              </a:rPr>
              <a:t>Looking after yourself checklist:</a:t>
            </a:r>
          </a:p>
          <a:p>
            <a:pPr marL="171450" indent="-171450" defTabSz="914400">
              <a:spcAft>
                <a:spcPts val="600"/>
              </a:spcAft>
              <a:buFont typeface="Wingdings" panose="05000000000000000000" pitchFamily="2" charset="2"/>
              <a:buChar char="ü"/>
            </a:pPr>
            <a:r>
              <a:rPr lang="en-GB" sz="1200" dirty="0">
                <a:latin typeface="Cavolini" panose="03000502040302020204" pitchFamily="66" charset="0"/>
                <a:cs typeface="Cavolini" panose="03000502040302020204" pitchFamily="66" charset="0"/>
              </a:rPr>
              <a:t>Take time for yourself</a:t>
            </a:r>
          </a:p>
          <a:p>
            <a:pPr marL="171450" indent="-171450" defTabSz="914400">
              <a:spcAft>
                <a:spcPts val="600"/>
              </a:spcAft>
              <a:buFont typeface="Wingdings" panose="05000000000000000000" pitchFamily="2" charset="2"/>
              <a:buChar char="ü"/>
            </a:pPr>
            <a:r>
              <a:rPr lang="en-GB" sz="1200" dirty="0">
                <a:latin typeface="Cavolini" panose="03000502040302020204" pitchFamily="66" charset="0"/>
                <a:cs typeface="Cavolini" panose="03000502040302020204" pitchFamily="66" charset="0"/>
              </a:rPr>
              <a:t>Share the load</a:t>
            </a:r>
          </a:p>
          <a:p>
            <a:pPr marL="171450" indent="-171450" defTabSz="914400">
              <a:spcAft>
                <a:spcPts val="600"/>
              </a:spcAft>
              <a:buFont typeface="Wingdings" panose="05000000000000000000" pitchFamily="2" charset="2"/>
              <a:buChar char="ü"/>
            </a:pPr>
            <a:r>
              <a:rPr lang="en-GB" sz="1200" dirty="0">
                <a:latin typeface="Cavolini" panose="03000502040302020204" pitchFamily="66" charset="0"/>
                <a:cs typeface="Cavolini" panose="03000502040302020204" pitchFamily="66" charset="0"/>
              </a:rPr>
              <a:t>Find few minutes each day for exercise</a:t>
            </a:r>
          </a:p>
          <a:p>
            <a:pPr marL="171450" indent="-171450" defTabSz="914400">
              <a:spcAft>
                <a:spcPts val="600"/>
              </a:spcAft>
              <a:buFont typeface="Wingdings" panose="05000000000000000000" pitchFamily="2" charset="2"/>
              <a:buChar char="ü"/>
            </a:pPr>
            <a:r>
              <a:rPr lang="en-GB" sz="1200" dirty="0">
                <a:latin typeface="Cavolini" panose="03000502040302020204" pitchFamily="66" charset="0"/>
                <a:cs typeface="Cavolini" panose="03000502040302020204" pitchFamily="66" charset="0"/>
              </a:rPr>
              <a:t>Set a routine</a:t>
            </a:r>
          </a:p>
          <a:p>
            <a:pPr marL="171450" indent="-171450" defTabSz="914400">
              <a:spcAft>
                <a:spcPts val="600"/>
              </a:spcAft>
              <a:buFont typeface="Wingdings" panose="05000000000000000000" pitchFamily="2" charset="2"/>
              <a:buChar char="ü"/>
            </a:pPr>
            <a:r>
              <a:rPr lang="en-GB" sz="1200" dirty="0">
                <a:latin typeface="Cavolini" panose="03000502040302020204" pitchFamily="66" charset="0"/>
                <a:cs typeface="Cavolini" panose="03000502040302020204" pitchFamily="66" charset="0"/>
              </a:rPr>
              <a:t>Find time to switch off</a:t>
            </a:r>
          </a:p>
          <a:p>
            <a:pPr marL="171450" indent="-171450" defTabSz="914400">
              <a:spcAft>
                <a:spcPts val="600"/>
              </a:spcAft>
              <a:buFont typeface="Wingdings" panose="05000000000000000000" pitchFamily="2" charset="2"/>
              <a:buChar char="ü"/>
            </a:pPr>
            <a:r>
              <a:rPr lang="en-GB" sz="1200" dirty="0">
                <a:latin typeface="Cavolini" panose="03000502040302020204" pitchFamily="66" charset="0"/>
                <a:cs typeface="Cavolini" panose="03000502040302020204" pitchFamily="66" charset="0"/>
              </a:rPr>
              <a:t>Stay connected </a:t>
            </a:r>
          </a:p>
          <a:p>
            <a:pPr defTabSz="914400">
              <a:spcAft>
                <a:spcPts val="600"/>
              </a:spcAft>
            </a:pPr>
            <a:r>
              <a:rPr lang="en-GB" sz="1200" dirty="0">
                <a:latin typeface="Cavolini" panose="03000502040302020204" pitchFamily="66" charset="0"/>
                <a:cs typeface="Cavolini" panose="03000502040302020204" pitchFamily="66" charset="0"/>
              </a:rPr>
              <a:t>Both of the following websites have useful advice for adults who are worried about their own mental health and wellbeing during COVID-19.  This includes advice for promoting wellbeing and links to further support if needed:</a:t>
            </a:r>
          </a:p>
          <a:p>
            <a:pPr defTabSz="914400">
              <a:spcAft>
                <a:spcPts val="600"/>
              </a:spcAft>
            </a:pPr>
            <a:r>
              <a:rPr lang="en-GB" sz="1200" dirty="0">
                <a:latin typeface="Cavolini" panose="03000502040302020204" pitchFamily="66" charset="0"/>
                <a:cs typeface="Cavolini" panose="03000502040302020204" pitchFamily="66" charset="0"/>
                <a:hlinkClick r:id="rId2"/>
              </a:rPr>
              <a:t>https://youngminds.org.uk/blog/parents-tips-for-looking-after-yourself-in-lockdown/</a:t>
            </a:r>
            <a:endParaRPr lang="en-GB" sz="12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hlinkClick r:id="rId3"/>
              </a:rPr>
              <a:t>https://www.nhs.uk/oneyou/every-mind-matters/coronavirus-covid-19-staying-at-home-tips/</a:t>
            </a:r>
            <a:endParaRPr lang="en-US" sz="1200" dirty="0">
              <a:latin typeface="Cavolini" panose="03000502040302020204" pitchFamily="66" charset="0"/>
              <a:cs typeface="Cavolini" panose="03000502040302020204" pitchFamily="66" charset="0"/>
            </a:endParaRPr>
          </a:p>
          <a:p>
            <a:pPr defTabSz="914400">
              <a:spcAft>
                <a:spcPts val="600"/>
              </a:spcAft>
            </a:pPr>
            <a:r>
              <a:rPr lang="en-US" sz="1200" b="1" dirty="0">
                <a:latin typeface="Cavolini" panose="03000502040302020204" pitchFamily="66" charset="0"/>
                <a:cs typeface="Cavolini" panose="03000502040302020204" pitchFamily="66" charset="0"/>
              </a:rPr>
              <a:t>If you need urgent help to support your mental health</a:t>
            </a:r>
            <a:r>
              <a:rPr lang="en-US" sz="1200" dirty="0">
                <a:latin typeface="Cavolini" panose="03000502040302020204" pitchFamily="66" charset="0"/>
                <a:cs typeface="Cavolini" panose="03000502040302020204" pitchFamily="66" charset="0"/>
              </a:rPr>
              <a:t> contact your GP</a:t>
            </a:r>
            <a:br>
              <a:rPr lang="en-US" sz="1200" dirty="0">
                <a:latin typeface="Cavolini" panose="03000502040302020204" pitchFamily="66" charset="0"/>
                <a:cs typeface="Cavolini" panose="03000502040302020204" pitchFamily="66" charset="0"/>
              </a:rPr>
            </a:br>
            <a:r>
              <a:rPr lang="en-US" sz="1200" dirty="0">
                <a:latin typeface="Cavolini" panose="03000502040302020204" pitchFamily="66" charset="0"/>
                <a:cs typeface="Cavolini" panose="03000502040302020204" pitchFamily="66" charset="0"/>
              </a:rPr>
              <a:t>or the following organisations: </a:t>
            </a:r>
            <a:r>
              <a:rPr lang="en-US" sz="1200" dirty="0">
                <a:solidFill>
                  <a:srgbClr val="0070C0"/>
                </a:solidFill>
                <a:latin typeface="Cavolini" panose="03000502040302020204" pitchFamily="66" charset="0"/>
                <a:cs typeface="Cavolini" panose="03000502040302020204" pitchFamily="66" charset="0"/>
                <a:hlinkClick r:id="rId4">
                  <a:extLst>
                    <a:ext uri="{A12FA001-AC4F-418D-AE19-62706E023703}">
                      <ahyp:hlinkClr xmlns:ahyp="http://schemas.microsoft.com/office/drawing/2018/hyperlinkcolor" val="tx"/>
                    </a:ext>
                  </a:extLst>
                </a:hlinkClick>
              </a:rPr>
              <a:t>www.mind.org.uk</a:t>
            </a:r>
            <a:r>
              <a:rPr lang="en-US" sz="1200" dirty="0">
                <a:solidFill>
                  <a:srgbClr val="0070C0"/>
                </a:solidFill>
                <a:latin typeface="Cavolini" panose="03000502040302020204" pitchFamily="66" charset="0"/>
                <a:cs typeface="Cavolini" panose="03000502040302020204" pitchFamily="66" charset="0"/>
              </a:rPr>
              <a:t>, </a:t>
            </a:r>
            <a:br>
              <a:rPr lang="en-US" sz="1200" dirty="0">
                <a:solidFill>
                  <a:srgbClr val="0070C0"/>
                </a:solidFill>
                <a:latin typeface="Cavolini" panose="03000502040302020204" pitchFamily="66" charset="0"/>
                <a:cs typeface="Cavolini" panose="03000502040302020204" pitchFamily="66" charset="0"/>
              </a:rPr>
            </a:br>
            <a:r>
              <a:rPr lang="en-US" sz="1200" dirty="0">
                <a:solidFill>
                  <a:srgbClr val="0070C0"/>
                </a:solidFill>
                <a:latin typeface="Cavolini" panose="03000502040302020204" pitchFamily="66" charset="0"/>
                <a:cs typeface="Cavolini" panose="03000502040302020204" pitchFamily="66" charset="0"/>
                <a:hlinkClick r:id="rId5">
                  <a:extLst>
                    <a:ext uri="{A12FA001-AC4F-418D-AE19-62706E023703}">
                      <ahyp:hlinkClr xmlns:ahyp="http://schemas.microsoft.com/office/drawing/2018/hyperlinkcolor" val="tx"/>
                    </a:ext>
                  </a:extLst>
                </a:hlinkClick>
              </a:rPr>
              <a:t>www.family-action.org.uk</a:t>
            </a:r>
            <a:r>
              <a:rPr lang="en-US" sz="1200" dirty="0">
                <a:solidFill>
                  <a:srgbClr val="0070C0"/>
                </a:solidFill>
                <a:latin typeface="Cavolini" panose="03000502040302020204" pitchFamily="66" charset="0"/>
                <a:cs typeface="Cavolini" panose="03000502040302020204" pitchFamily="66" charset="0"/>
              </a:rPr>
              <a:t>, </a:t>
            </a:r>
            <a:r>
              <a:rPr lang="en-US" sz="1200" dirty="0">
                <a:solidFill>
                  <a:srgbClr val="0070C0"/>
                </a:solidFill>
                <a:latin typeface="Cavolini" panose="03000502040302020204" pitchFamily="66" charset="0"/>
                <a:cs typeface="Cavolini" panose="03000502040302020204" pitchFamily="66" charset="0"/>
                <a:hlinkClick r:id="rId6">
                  <a:extLst>
                    <a:ext uri="{A12FA001-AC4F-418D-AE19-62706E023703}">
                      <ahyp:hlinkClr xmlns:ahyp="http://schemas.microsoft.com/office/drawing/2018/hyperlinkcolor" val="tx"/>
                    </a:ext>
                  </a:extLst>
                </a:hlinkClick>
              </a:rPr>
              <a:t>www.familylives.org.uk</a:t>
            </a:r>
            <a:r>
              <a:rPr lang="en-US" sz="1200" dirty="0">
                <a:solidFill>
                  <a:srgbClr val="0070C0"/>
                </a:solidFill>
                <a:latin typeface="Cavolini" panose="03000502040302020204" pitchFamily="66" charset="0"/>
                <a:cs typeface="Cavolini" panose="03000502040302020204" pitchFamily="66" charset="0"/>
              </a:rPr>
              <a:t> </a:t>
            </a:r>
          </a:p>
          <a:p>
            <a:pPr marL="285750" indent="-285750" defTabSz="914400">
              <a:spcAft>
                <a:spcPts val="600"/>
              </a:spcAft>
              <a:buFont typeface="Arial" panose="020B0604020202020204" pitchFamily="34" charset="0"/>
              <a:buChar char="•"/>
            </a:pPr>
            <a:endParaRPr lang="en-US" sz="1200" dirty="0">
              <a:latin typeface="Cavolini" panose="03000502040302020204" pitchFamily="66" charset="0"/>
              <a:cs typeface="Cavolini" panose="03000502040302020204" pitchFamily="66" charset="0"/>
            </a:endParaRPr>
          </a:p>
          <a:p>
            <a:pPr marL="285750" indent="-285750" defTabSz="914400">
              <a:spcAft>
                <a:spcPts val="600"/>
              </a:spcAft>
              <a:buFont typeface="Arial" panose="020B0604020202020204" pitchFamily="34" charset="0"/>
              <a:buChar char="•"/>
            </a:pPr>
            <a:endParaRPr lang="en-US" sz="1200" dirty="0">
              <a:latin typeface="Cavolini" panose="03000502040302020204" pitchFamily="66" charset="0"/>
              <a:cs typeface="Cavolini" panose="03000502040302020204" pitchFamily="66" charset="0"/>
            </a:endParaRPr>
          </a:p>
          <a:p>
            <a:pPr marL="285750" indent="-285750" defTabSz="914400">
              <a:spcAft>
                <a:spcPts val="600"/>
              </a:spcAft>
              <a:buFont typeface="Arial" panose="020B0604020202020204" pitchFamily="34" charset="0"/>
              <a:buChar char="•"/>
            </a:pPr>
            <a:endParaRPr lang="en-US" sz="1200" dirty="0">
              <a:latin typeface="Cavolini" panose="03000502040302020204" pitchFamily="66" charset="0"/>
              <a:cs typeface="Cavolini" panose="03000502040302020204" pitchFamily="66" charset="0"/>
            </a:endParaRPr>
          </a:p>
          <a:p>
            <a:pPr defTabSz="914400">
              <a:spcAft>
                <a:spcPts val="600"/>
              </a:spcAft>
            </a:pPr>
            <a:endParaRPr lang="en-US" sz="1200" dirty="0">
              <a:latin typeface="Cavolini" panose="03000502040302020204" pitchFamily="66" charset="0"/>
              <a:cs typeface="Cavolini" panose="03000502040302020204" pitchFamily="66" charset="0"/>
            </a:endParaRPr>
          </a:p>
          <a:p>
            <a:pPr defTabSz="914400">
              <a:spcAft>
                <a:spcPts val="600"/>
              </a:spcAft>
            </a:pPr>
            <a:endParaRPr lang="en-US" sz="1200" dirty="0">
              <a:latin typeface="Cavolini" panose="03000502040302020204" pitchFamily="66" charset="0"/>
              <a:cs typeface="Cavolini" panose="03000502040302020204" pitchFamily="66" charset="0"/>
            </a:endParaRPr>
          </a:p>
          <a:p>
            <a:pPr defTabSz="914400">
              <a:spcAft>
                <a:spcPts val="600"/>
              </a:spcAft>
            </a:pPr>
            <a:r>
              <a:rPr lang="en-US" sz="1200" dirty="0">
                <a:latin typeface="Cavolini" panose="03000502040302020204" pitchFamily="66" charset="0"/>
                <a:cs typeface="Cavolini" panose="03000502040302020204" pitchFamily="66" charset="0"/>
              </a:rPr>
              <a:t> </a:t>
            </a:r>
          </a:p>
        </p:txBody>
      </p:sp>
      <p:grpSp>
        <p:nvGrpSpPr>
          <p:cNvPr id="6" name="Group 5">
            <a:extLst>
              <a:ext uri="{FF2B5EF4-FFF2-40B4-BE49-F238E27FC236}">
                <a16:creationId xmlns:a16="http://schemas.microsoft.com/office/drawing/2014/main" id="{EC5C6BD4-BCDF-4037-909C-BD7232731FA1}"/>
              </a:ext>
            </a:extLst>
          </p:cNvPr>
          <p:cNvGrpSpPr/>
          <p:nvPr/>
        </p:nvGrpSpPr>
        <p:grpSpPr>
          <a:xfrm>
            <a:off x="6998229" y="5985989"/>
            <a:ext cx="2067269" cy="781621"/>
            <a:chOff x="11228607" y="9618344"/>
            <a:chExt cx="3253689" cy="1255916"/>
          </a:xfrm>
        </p:grpSpPr>
        <p:sp>
          <p:nvSpPr>
            <p:cNvPr id="7" name="Text Box 2">
              <a:extLst>
                <a:ext uri="{FF2B5EF4-FFF2-40B4-BE49-F238E27FC236}">
                  <a16:creationId xmlns:a16="http://schemas.microsoft.com/office/drawing/2014/main" id="{703AE42A-B07C-48B4-82C4-F94E43F086C6}"/>
                </a:ext>
              </a:extLst>
            </p:cNvPr>
            <p:cNvSpPr txBox="1">
              <a:spLocks noChangeArrowheads="1"/>
            </p:cNvSpPr>
            <p:nvPr/>
          </p:nvSpPr>
          <p:spPr bwMode="auto">
            <a:xfrm>
              <a:off x="11529547" y="10568296"/>
              <a:ext cx="2952749" cy="3059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900" dirty="0">
                  <a:solidFill>
                    <a:srgbClr val="002060"/>
                  </a:solidFill>
                  <a:effectLst/>
                  <a:latin typeface="Segoe UI Emoji" panose="020B0502040204020203" pitchFamily="34" charset="0"/>
                  <a:ea typeface="Calibri" panose="020F0502020204030204" pitchFamily="34" charset="0"/>
                  <a:cs typeface="Times New Roman" panose="02020603050405020304" pitchFamily="18" charset="0"/>
                </a:rPr>
                <a:t>Educational Psychology Service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9FFAEB4C-5636-4DC6-97F3-9421C032EDB8}"/>
                </a:ext>
              </a:extLst>
            </p:cNvPr>
            <p:cNvGrpSpPr/>
            <p:nvPr/>
          </p:nvGrpSpPr>
          <p:grpSpPr>
            <a:xfrm>
              <a:off x="11228607" y="9618344"/>
              <a:ext cx="2952750" cy="975261"/>
              <a:chOff x="11228607" y="9618344"/>
              <a:chExt cx="2952750" cy="975261"/>
            </a:xfrm>
          </p:grpSpPr>
          <p:pic>
            <p:nvPicPr>
              <p:cNvPr id="9" name="Picture 8">
                <a:extLst>
                  <a:ext uri="{FF2B5EF4-FFF2-40B4-BE49-F238E27FC236}">
                    <a16:creationId xmlns:a16="http://schemas.microsoft.com/office/drawing/2014/main" id="{10BB6E66-9E6E-4F4A-8FB3-85BE401A7B94}"/>
                  </a:ext>
                </a:extLst>
              </p:cNvPr>
              <p:cNvPicPr>
                <a:picLocks noChangeAspect="1"/>
              </p:cNvPicPr>
              <p:nvPr/>
            </p:nvPicPr>
            <p:blipFill rotWithShape="1">
              <a:blip r:embed="rId7">
                <a:extLst>
                  <a:ext uri="{28A0092B-C50C-407E-A947-70E740481C1C}">
                    <a14:useLocalDpi xmlns:a14="http://schemas.microsoft.com/office/drawing/2010/main" val="0"/>
                  </a:ext>
                </a:extLst>
              </a:blip>
              <a:srcRect t="4266" r="48499" b="85659"/>
              <a:stretch/>
            </p:blipFill>
            <p:spPr bwMode="auto">
              <a:xfrm>
                <a:off x="11228607" y="9618344"/>
                <a:ext cx="2952750" cy="809625"/>
              </a:xfrm>
              <a:prstGeom prst="rect">
                <a:avLst/>
              </a:prstGeom>
              <a:ln>
                <a:noFill/>
              </a:ln>
              <a:extLst>
                <a:ext uri="{53640926-AAD7-44D8-BBD7-CCE9431645EC}">
                  <a14:shadowObscured xmlns:a14="http://schemas.microsoft.com/office/drawing/2010/main"/>
                </a:ext>
              </a:extLst>
            </p:spPr>
          </p:pic>
          <p:sp>
            <p:nvSpPr>
              <p:cNvPr id="10" name="officeArt object" descr="officeArt object">
                <a:extLst>
                  <a:ext uri="{FF2B5EF4-FFF2-40B4-BE49-F238E27FC236}">
                    <a16:creationId xmlns:a16="http://schemas.microsoft.com/office/drawing/2014/main" id="{AB920A68-4924-4C41-AEA4-BC05AFBD8D34}"/>
                  </a:ext>
                </a:extLst>
              </p:cNvPr>
              <p:cNvSpPr/>
              <p:nvPr/>
            </p:nvSpPr>
            <p:spPr>
              <a:xfrm>
                <a:off x="12187746" y="10287641"/>
                <a:ext cx="1821065" cy="305964"/>
              </a:xfrm>
              <a:prstGeom prst="rect">
                <a:avLst/>
              </a:prstGeom>
              <a:noFill/>
              <a:ln w="12700" cap="flat">
                <a:noFill/>
                <a:miter lim="400000"/>
              </a:ln>
              <a:effectLst/>
            </p:spPr>
            <p:txBody>
              <a:bodyPr wrap="square" lIns="50800" tIns="50800" rIns="50800" bIns="50800" numCol="1" anchor="t">
                <a:noAutofit/>
              </a:bodyPr>
              <a:lstStyle/>
              <a:p>
                <a:pPr>
                  <a:spcAft>
                    <a:spcPts val="0"/>
                  </a:spcAft>
                  <a:tabLst>
                    <a:tab pos="914400" algn="l"/>
                    <a:tab pos="1828800" algn="l"/>
                  </a:tabLst>
                </a:pPr>
                <a:r>
                  <a:rPr lang="en-US" sz="900" b="1" dirty="0">
                    <a:solidFill>
                      <a:srgbClr val="D2336E"/>
                    </a:solidFill>
                    <a:effectLst/>
                    <a:uFill>
                      <a:solidFill>
                        <a:srgbClr val="000000"/>
                      </a:solidFill>
                    </a:uFill>
                    <a:latin typeface="Segoe UI Light" panose="020B0502040204020203" pitchFamily="34" charset="0"/>
                    <a:ea typeface="Arial Unicode MS"/>
                    <a:cs typeface="Arial Unicode MS"/>
                  </a:rPr>
                  <a:t>No Limits on Learning</a:t>
                </a:r>
                <a:endParaRPr lang="en-GB" sz="1100" dirty="0">
                  <a:solidFill>
                    <a:srgbClr val="000000"/>
                  </a:solidFill>
                  <a:effectLst/>
                  <a:uFill>
                    <a:solidFill>
                      <a:srgbClr val="000000"/>
                    </a:solidFill>
                  </a:uFill>
                  <a:latin typeface="Helvetica" panose="020B0604020202020204" pitchFamily="34" charset="0"/>
                  <a:ea typeface="Arial Unicode MS"/>
                  <a:cs typeface="Arial Unicode MS"/>
                </a:endParaRPr>
              </a:p>
            </p:txBody>
          </p:sp>
        </p:grpSp>
      </p:grpSp>
      <p:pic>
        <p:nvPicPr>
          <p:cNvPr id="2" name="Picture 1">
            <a:extLst>
              <a:ext uri="{FF2B5EF4-FFF2-40B4-BE49-F238E27FC236}">
                <a16:creationId xmlns:a16="http://schemas.microsoft.com/office/drawing/2014/main" id="{0AF3ADA4-4A00-4635-8A46-2236F026F4D9}"/>
              </a:ext>
            </a:extLst>
          </p:cNvPr>
          <p:cNvPicPr>
            <a:picLocks noChangeAspect="1"/>
          </p:cNvPicPr>
          <p:nvPr/>
        </p:nvPicPr>
        <p:blipFill>
          <a:blip r:embed="rId8"/>
          <a:stretch>
            <a:fillRect/>
          </a:stretch>
        </p:blipFill>
        <p:spPr>
          <a:xfrm>
            <a:off x="8343509" y="0"/>
            <a:ext cx="774259" cy="774259"/>
          </a:xfrm>
          <a:prstGeom prst="rect">
            <a:avLst/>
          </a:prstGeom>
        </p:spPr>
      </p:pic>
    </p:spTree>
    <p:extLst>
      <p:ext uri="{BB962C8B-B14F-4D97-AF65-F5344CB8AC3E}">
        <p14:creationId xmlns:p14="http://schemas.microsoft.com/office/powerpoint/2010/main" val="38785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00FD13-4753-4DD4-A8D9-42DABD3912F0}"/>
              </a:ext>
            </a:extLst>
          </p:cNvPr>
          <p:cNvPicPr>
            <a:picLocks noChangeAspect="1"/>
          </p:cNvPicPr>
          <p:nvPr/>
        </p:nvPicPr>
        <p:blipFill>
          <a:blip r:embed="rId2"/>
          <a:stretch>
            <a:fillRect/>
          </a:stretch>
        </p:blipFill>
        <p:spPr>
          <a:xfrm rot="21201677">
            <a:off x="4476892" y="3324340"/>
            <a:ext cx="2305031" cy="1728774"/>
          </a:xfrm>
          <a:prstGeom prst="rect">
            <a:avLst/>
          </a:prstGeom>
        </p:spPr>
      </p:pic>
      <p:pic>
        <p:nvPicPr>
          <p:cNvPr id="8" name="Picture 7">
            <a:extLst>
              <a:ext uri="{FF2B5EF4-FFF2-40B4-BE49-F238E27FC236}">
                <a16:creationId xmlns:a16="http://schemas.microsoft.com/office/drawing/2014/main" id="{84893B6E-B18D-4875-8F61-29612AFAA0BD}"/>
              </a:ext>
            </a:extLst>
          </p:cNvPr>
          <p:cNvPicPr>
            <a:picLocks noChangeAspect="1"/>
          </p:cNvPicPr>
          <p:nvPr/>
        </p:nvPicPr>
        <p:blipFill>
          <a:blip r:embed="rId3"/>
          <a:stretch>
            <a:fillRect/>
          </a:stretch>
        </p:blipFill>
        <p:spPr>
          <a:xfrm rot="1680258">
            <a:off x="2246001" y="2461537"/>
            <a:ext cx="2077943" cy="2077943"/>
          </a:xfrm>
          <a:prstGeom prst="rect">
            <a:avLst/>
          </a:prstGeom>
        </p:spPr>
      </p:pic>
      <p:pic>
        <p:nvPicPr>
          <p:cNvPr id="6" name="Picture 5">
            <a:extLst>
              <a:ext uri="{FF2B5EF4-FFF2-40B4-BE49-F238E27FC236}">
                <a16:creationId xmlns:a16="http://schemas.microsoft.com/office/drawing/2014/main" id="{8D48E01A-F6BC-4A4E-A069-A452B544BA33}"/>
              </a:ext>
            </a:extLst>
          </p:cNvPr>
          <p:cNvPicPr>
            <a:picLocks noChangeAspect="1"/>
          </p:cNvPicPr>
          <p:nvPr/>
        </p:nvPicPr>
        <p:blipFill rotWithShape="1">
          <a:blip r:embed="rId4"/>
          <a:srcRect l="12137" r="11689"/>
          <a:stretch/>
        </p:blipFill>
        <p:spPr>
          <a:xfrm rot="1116343">
            <a:off x="7220325" y="5113486"/>
            <a:ext cx="1513179" cy="1284741"/>
          </a:xfrm>
          <a:prstGeom prst="rect">
            <a:avLst/>
          </a:prstGeom>
        </p:spPr>
      </p:pic>
      <p:pic>
        <p:nvPicPr>
          <p:cNvPr id="4" name="Picture 3">
            <a:extLst>
              <a:ext uri="{FF2B5EF4-FFF2-40B4-BE49-F238E27FC236}">
                <a16:creationId xmlns:a16="http://schemas.microsoft.com/office/drawing/2014/main" id="{42CC8998-139A-4C2F-8B15-A1C6A0E36BEE}"/>
              </a:ext>
            </a:extLst>
          </p:cNvPr>
          <p:cNvPicPr>
            <a:picLocks noChangeAspect="1"/>
          </p:cNvPicPr>
          <p:nvPr/>
        </p:nvPicPr>
        <p:blipFill>
          <a:blip r:embed="rId5"/>
          <a:stretch>
            <a:fillRect/>
          </a:stretch>
        </p:blipFill>
        <p:spPr>
          <a:xfrm rot="20094733">
            <a:off x="7092114" y="3627512"/>
            <a:ext cx="1573396" cy="1542696"/>
          </a:xfrm>
          <a:prstGeom prst="rect">
            <a:avLst/>
          </a:prstGeom>
        </p:spPr>
      </p:pic>
      <p:pic>
        <p:nvPicPr>
          <p:cNvPr id="7" name="Picture 6">
            <a:extLst>
              <a:ext uri="{FF2B5EF4-FFF2-40B4-BE49-F238E27FC236}">
                <a16:creationId xmlns:a16="http://schemas.microsoft.com/office/drawing/2014/main" id="{A965A45E-7995-429F-A0D2-203EEF12B08C}"/>
              </a:ext>
            </a:extLst>
          </p:cNvPr>
          <p:cNvPicPr>
            <a:picLocks noChangeAspect="1"/>
          </p:cNvPicPr>
          <p:nvPr/>
        </p:nvPicPr>
        <p:blipFill rotWithShape="1">
          <a:blip r:embed="rId6"/>
          <a:srcRect l="17002" r="22648" b="6744"/>
          <a:stretch/>
        </p:blipFill>
        <p:spPr>
          <a:xfrm rot="983188">
            <a:off x="7304566" y="2023077"/>
            <a:ext cx="1420059" cy="1575440"/>
          </a:xfrm>
          <a:prstGeom prst="rect">
            <a:avLst/>
          </a:prstGeom>
        </p:spPr>
      </p:pic>
      <p:pic>
        <p:nvPicPr>
          <p:cNvPr id="2" name="Picture 1">
            <a:extLst>
              <a:ext uri="{FF2B5EF4-FFF2-40B4-BE49-F238E27FC236}">
                <a16:creationId xmlns:a16="http://schemas.microsoft.com/office/drawing/2014/main" id="{CF1AF070-2CA6-413E-875E-10E58ECCD002}"/>
              </a:ext>
            </a:extLst>
          </p:cNvPr>
          <p:cNvPicPr>
            <a:picLocks noChangeAspect="1"/>
          </p:cNvPicPr>
          <p:nvPr/>
        </p:nvPicPr>
        <p:blipFill rotWithShape="1">
          <a:blip r:embed="rId7"/>
          <a:srcRect l="25581" t="13808" r="18256" b="21831"/>
          <a:stretch/>
        </p:blipFill>
        <p:spPr>
          <a:xfrm rot="20590567">
            <a:off x="502623" y="928727"/>
            <a:ext cx="2519917" cy="1925154"/>
          </a:xfrm>
          <a:prstGeom prst="rect">
            <a:avLst/>
          </a:prstGeom>
        </p:spPr>
      </p:pic>
      <p:pic>
        <p:nvPicPr>
          <p:cNvPr id="3" name="Picture 2">
            <a:extLst>
              <a:ext uri="{FF2B5EF4-FFF2-40B4-BE49-F238E27FC236}">
                <a16:creationId xmlns:a16="http://schemas.microsoft.com/office/drawing/2014/main" id="{0CC0CBC9-ADF2-4632-A3CA-37CA9745D9C5}"/>
              </a:ext>
            </a:extLst>
          </p:cNvPr>
          <p:cNvPicPr>
            <a:picLocks noChangeAspect="1"/>
          </p:cNvPicPr>
          <p:nvPr/>
        </p:nvPicPr>
        <p:blipFill rotWithShape="1">
          <a:blip r:embed="rId8"/>
          <a:srcRect b="11438"/>
          <a:stretch/>
        </p:blipFill>
        <p:spPr>
          <a:xfrm rot="630913">
            <a:off x="534069" y="4200856"/>
            <a:ext cx="3042609" cy="1726613"/>
          </a:xfrm>
          <a:prstGeom prst="rect">
            <a:avLst/>
          </a:prstGeom>
        </p:spPr>
      </p:pic>
      <p:pic>
        <p:nvPicPr>
          <p:cNvPr id="5" name="Picture 4">
            <a:extLst>
              <a:ext uri="{FF2B5EF4-FFF2-40B4-BE49-F238E27FC236}">
                <a16:creationId xmlns:a16="http://schemas.microsoft.com/office/drawing/2014/main" id="{16422486-13E2-4658-91DD-B14ECCFCA81F}"/>
              </a:ext>
            </a:extLst>
          </p:cNvPr>
          <p:cNvPicPr>
            <a:picLocks noChangeAspect="1"/>
          </p:cNvPicPr>
          <p:nvPr/>
        </p:nvPicPr>
        <p:blipFill rotWithShape="1">
          <a:blip r:embed="rId9"/>
          <a:srcRect l="11031" r="10423"/>
          <a:stretch/>
        </p:blipFill>
        <p:spPr>
          <a:xfrm rot="20066994">
            <a:off x="7093635" y="857697"/>
            <a:ext cx="1556095" cy="1188683"/>
          </a:xfrm>
          <a:prstGeom prst="rect">
            <a:avLst/>
          </a:prstGeom>
        </p:spPr>
      </p:pic>
      <p:pic>
        <p:nvPicPr>
          <p:cNvPr id="9" name="Picture 8">
            <a:extLst>
              <a:ext uri="{FF2B5EF4-FFF2-40B4-BE49-F238E27FC236}">
                <a16:creationId xmlns:a16="http://schemas.microsoft.com/office/drawing/2014/main" id="{B45C0770-4A5E-40C6-B53C-11F1063144BB}"/>
              </a:ext>
            </a:extLst>
          </p:cNvPr>
          <p:cNvPicPr>
            <a:picLocks noChangeAspect="1"/>
          </p:cNvPicPr>
          <p:nvPr/>
        </p:nvPicPr>
        <p:blipFill>
          <a:blip r:embed="rId10"/>
          <a:stretch>
            <a:fillRect/>
          </a:stretch>
        </p:blipFill>
        <p:spPr>
          <a:xfrm rot="20817592">
            <a:off x="902061" y="5575396"/>
            <a:ext cx="1066111" cy="1066111"/>
          </a:xfrm>
          <a:prstGeom prst="rect">
            <a:avLst/>
          </a:prstGeom>
        </p:spPr>
      </p:pic>
      <p:sp>
        <p:nvSpPr>
          <p:cNvPr id="10" name="Speech Bubble: Oval 9">
            <a:extLst>
              <a:ext uri="{FF2B5EF4-FFF2-40B4-BE49-F238E27FC236}">
                <a16:creationId xmlns:a16="http://schemas.microsoft.com/office/drawing/2014/main" id="{E69E03B7-A251-40B7-AD40-5183A9D42416}"/>
              </a:ext>
            </a:extLst>
          </p:cNvPr>
          <p:cNvSpPr/>
          <p:nvPr/>
        </p:nvSpPr>
        <p:spPr>
          <a:xfrm>
            <a:off x="5022972" y="251183"/>
            <a:ext cx="2340292" cy="748278"/>
          </a:xfrm>
          <a:prstGeom prst="wedgeEllipseCallout">
            <a:avLst>
              <a:gd name="adj1" fmla="val 54272"/>
              <a:gd name="adj2" fmla="val 3627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Kristen ITC" panose="03050502040202030202" pitchFamily="66" charset="0"/>
              </a:rPr>
              <a:t>We’re looking forward to seeing you! </a:t>
            </a:r>
            <a:r>
              <a:rPr lang="en-GB" sz="1200" dirty="0">
                <a:solidFill>
                  <a:schemeClr val="tx1"/>
                </a:solidFill>
                <a:latin typeface="Kristen ITC" panose="03050502040202030202" pitchFamily="66" charset="0"/>
                <a:sym typeface="Wingdings" panose="05000000000000000000" pitchFamily="2" charset="2"/>
              </a:rPr>
              <a:t> </a:t>
            </a:r>
            <a:endParaRPr lang="en-GB" sz="1200" dirty="0">
              <a:latin typeface="Kristen ITC" panose="03050502040202030202" pitchFamily="66" charset="0"/>
            </a:endParaRPr>
          </a:p>
        </p:txBody>
      </p:sp>
      <p:pic>
        <p:nvPicPr>
          <p:cNvPr id="12" name="Picture 11">
            <a:extLst>
              <a:ext uri="{FF2B5EF4-FFF2-40B4-BE49-F238E27FC236}">
                <a16:creationId xmlns:a16="http://schemas.microsoft.com/office/drawing/2014/main" id="{7085C166-79B3-44FE-96BB-21DE95FC75DA}"/>
              </a:ext>
            </a:extLst>
          </p:cNvPr>
          <p:cNvPicPr>
            <a:picLocks noChangeAspect="1"/>
          </p:cNvPicPr>
          <p:nvPr/>
        </p:nvPicPr>
        <p:blipFill>
          <a:blip r:embed="rId11"/>
          <a:stretch>
            <a:fillRect/>
          </a:stretch>
        </p:blipFill>
        <p:spPr>
          <a:xfrm>
            <a:off x="3097444" y="354810"/>
            <a:ext cx="1534723" cy="1296841"/>
          </a:xfrm>
          <a:prstGeom prst="rect">
            <a:avLst/>
          </a:prstGeom>
        </p:spPr>
      </p:pic>
      <p:pic>
        <p:nvPicPr>
          <p:cNvPr id="13" name="Picture 12">
            <a:extLst>
              <a:ext uri="{FF2B5EF4-FFF2-40B4-BE49-F238E27FC236}">
                <a16:creationId xmlns:a16="http://schemas.microsoft.com/office/drawing/2014/main" id="{129DF3A9-6CF1-44EF-B0F7-10B299FE6842}"/>
              </a:ext>
            </a:extLst>
          </p:cNvPr>
          <p:cNvPicPr>
            <a:picLocks noChangeAspect="1"/>
          </p:cNvPicPr>
          <p:nvPr/>
        </p:nvPicPr>
        <p:blipFill>
          <a:blip r:embed="rId12"/>
          <a:stretch>
            <a:fillRect/>
          </a:stretch>
        </p:blipFill>
        <p:spPr>
          <a:xfrm>
            <a:off x="4444570" y="1635632"/>
            <a:ext cx="2055628" cy="1541721"/>
          </a:xfrm>
          <a:prstGeom prst="rect">
            <a:avLst/>
          </a:prstGeom>
        </p:spPr>
      </p:pic>
      <p:pic>
        <p:nvPicPr>
          <p:cNvPr id="14" name="Picture 13">
            <a:extLst>
              <a:ext uri="{FF2B5EF4-FFF2-40B4-BE49-F238E27FC236}">
                <a16:creationId xmlns:a16="http://schemas.microsoft.com/office/drawing/2014/main" id="{2984C5C7-D37C-45E4-B4CF-A80451F2F2DE}"/>
              </a:ext>
            </a:extLst>
          </p:cNvPr>
          <p:cNvPicPr>
            <a:picLocks noChangeAspect="1"/>
          </p:cNvPicPr>
          <p:nvPr/>
        </p:nvPicPr>
        <p:blipFill>
          <a:blip r:embed="rId13"/>
          <a:stretch>
            <a:fillRect/>
          </a:stretch>
        </p:blipFill>
        <p:spPr>
          <a:xfrm>
            <a:off x="4004041" y="5047653"/>
            <a:ext cx="1568619" cy="1700383"/>
          </a:xfrm>
          <a:prstGeom prst="rect">
            <a:avLst/>
          </a:prstGeom>
        </p:spPr>
      </p:pic>
      <p:pic>
        <p:nvPicPr>
          <p:cNvPr id="15" name="Picture 14">
            <a:extLst>
              <a:ext uri="{FF2B5EF4-FFF2-40B4-BE49-F238E27FC236}">
                <a16:creationId xmlns:a16="http://schemas.microsoft.com/office/drawing/2014/main" id="{194BF5D6-2A59-4BAA-935F-C17969A5F0A6}"/>
              </a:ext>
            </a:extLst>
          </p:cNvPr>
          <p:cNvPicPr>
            <a:picLocks noChangeAspect="1"/>
          </p:cNvPicPr>
          <p:nvPr/>
        </p:nvPicPr>
        <p:blipFill rotWithShape="1">
          <a:blip r:embed="rId13"/>
          <a:srcRect r="6596"/>
          <a:stretch/>
        </p:blipFill>
        <p:spPr>
          <a:xfrm flipH="1">
            <a:off x="5552295" y="5038128"/>
            <a:ext cx="1465158" cy="1700383"/>
          </a:xfrm>
          <a:prstGeom prst="rect">
            <a:avLst/>
          </a:prstGeom>
          <a:ln>
            <a:noFill/>
          </a:ln>
        </p:spPr>
      </p:pic>
    </p:spTree>
    <p:extLst>
      <p:ext uri="{BB962C8B-B14F-4D97-AF65-F5344CB8AC3E}">
        <p14:creationId xmlns:p14="http://schemas.microsoft.com/office/powerpoint/2010/main" val="330918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46586-0CF6-411A-B50E-B6A22CAAC774}"/>
              </a:ext>
            </a:extLst>
          </p:cNvPr>
          <p:cNvPicPr>
            <a:picLocks noChangeAspect="1"/>
          </p:cNvPicPr>
          <p:nvPr/>
        </p:nvPicPr>
        <p:blipFill rotWithShape="1">
          <a:blip r:embed="rId2"/>
          <a:srcRect b="8217"/>
          <a:stretch/>
        </p:blipFill>
        <p:spPr>
          <a:xfrm>
            <a:off x="2119189" y="0"/>
            <a:ext cx="5771810" cy="6858000"/>
          </a:xfrm>
          <a:prstGeom prst="rect">
            <a:avLst/>
          </a:prstGeom>
        </p:spPr>
      </p:pic>
    </p:spTree>
    <p:extLst>
      <p:ext uri="{BB962C8B-B14F-4D97-AF65-F5344CB8AC3E}">
        <p14:creationId xmlns:p14="http://schemas.microsoft.com/office/powerpoint/2010/main" val="2343485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CC743620DC0B4FB0806D51211C6CF9" ma:contentTypeVersion="11" ma:contentTypeDescription="Create a new document." ma:contentTypeScope="" ma:versionID="800102eccc81487a6cd5718784cd1fdc">
  <xsd:schema xmlns:xsd="http://www.w3.org/2001/XMLSchema" xmlns:xs="http://www.w3.org/2001/XMLSchema" xmlns:p="http://schemas.microsoft.com/office/2006/metadata/properties" xmlns:ns3="df7f75e7-9f4b-4bc6-876f-f0d6fcae6b78" xmlns:ns4="8717a163-0512-468a-94c4-5c7cedfa7a43" targetNamespace="http://schemas.microsoft.com/office/2006/metadata/properties" ma:root="true" ma:fieldsID="6c66f87a1a84d28c6316f161454cb1dd" ns3:_="" ns4:_="">
    <xsd:import namespace="df7f75e7-9f4b-4bc6-876f-f0d6fcae6b78"/>
    <xsd:import namespace="8717a163-0512-468a-94c4-5c7cedfa7a4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f75e7-9f4b-4bc6-876f-f0d6fcae6b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17a163-0512-468a-94c4-5c7cedfa7a4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6176F3-F1F9-4C48-8490-C7246A2CD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7f75e7-9f4b-4bc6-876f-f0d6fcae6b78"/>
    <ds:schemaRef ds:uri="8717a163-0512-468a-94c4-5c7cedfa7a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D7EDFB-3A79-42D7-A44C-0A7218E274F6}">
  <ds:schemaRefs>
    <ds:schemaRef ds:uri="http://schemas.microsoft.com/sharepoint/v3/contenttype/forms"/>
  </ds:schemaRefs>
</ds:datastoreItem>
</file>

<file path=customXml/itemProps3.xml><?xml version="1.0" encoding="utf-8"?>
<ds:datastoreItem xmlns:ds="http://schemas.openxmlformats.org/officeDocument/2006/customXml" ds:itemID="{DD972869-05B2-429E-96E5-78C365E3AC2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1414</TotalTime>
  <Words>1511</Words>
  <Application>Microsoft Office PowerPoint</Application>
  <PresentationFormat>On-screen Show (4:3)</PresentationFormat>
  <Paragraphs>68</Paragraphs>
  <Slides>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Arial</vt:lpstr>
      <vt:lpstr>Calibri</vt:lpstr>
      <vt:lpstr>Calibri Light</vt:lpstr>
      <vt:lpstr>Cavolini</vt:lpstr>
      <vt:lpstr>Helvetica</vt:lpstr>
      <vt:lpstr>Kristen ITC</vt:lpstr>
      <vt:lpstr>Segoe UI Emoji</vt:lpstr>
      <vt:lpstr>Segoe UI Light</vt:lpstr>
      <vt:lpstr>Wingdings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Lacey</dc:creator>
  <cp:lastModifiedBy>Samantha Clark</cp:lastModifiedBy>
  <cp:revision>60</cp:revision>
  <dcterms:created xsi:type="dcterms:W3CDTF">2020-05-10T14:17:09Z</dcterms:created>
  <dcterms:modified xsi:type="dcterms:W3CDTF">2020-06-01T12:42:42Z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0x010100BACC743620DC0B4FB0806D51211C6CF9</vt:lpwstr>
  </property>
</Properties>
</file>