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57" r:id="rId5"/>
    <p:sldId id="256" r:id="rId6"/>
    <p:sldId id="258" r:id="rId7"/>
    <p:sldId id="259" r:id="rId8"/>
    <p:sldId id="260" r:id="rId9"/>
    <p:sldId id="261" r:id="rId10"/>
    <p:sldId id="262" r:id="rId11"/>
    <p:sldId id="263" r:id="rId12"/>
    <p:sldId id="264" r:id="rId13"/>
    <p:sldId id="265" r:id="rId14"/>
    <p:sldId id="266" r:id="rId15"/>
    <p:sldId id="267" r:id="rId16"/>
    <p:sldId id="268" r:id="rId17"/>
  </p:sldIdLst>
  <p:sldSz cx="9144000" cy="5715000" type="screen16x10"/>
  <p:notesSz cx="6858000" cy="9144000"/>
  <p:embeddedFontLst>
    <p:embeddedFont>
      <p:font typeface="Economica" panose="020B0604020202020204" charset="0"/>
      <p:regular r:id="rId19"/>
      <p:bold r:id="rId20"/>
      <p:italic r:id="rId21"/>
      <p:boldItalic r:id="rId22"/>
    </p:embeddedFont>
    <p:embeddedFont>
      <p:font typeface="Open Sans" panose="020B0604020202020204" charset="0"/>
      <p:regular r:id="rId23"/>
      <p:bold r:id="rId24"/>
      <p:italic r:id="rId25"/>
      <p:boldItalic r:id="rId26"/>
    </p:embeddedFont>
    <p:embeddedFont>
      <p:font typeface="Roboto"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1FF813-E34D-4AAB-BBB9-B7857DA7FF5B}">
  <a:tblStyle styleId="{661FF813-E34D-4AAB-BBB9-B7857DA7FF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94732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814d4fbe0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814d4fb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42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814d4fbe0_0_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814d4fb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900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814d4fbe0_0_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814d4fb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575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814d4fbe0_0_2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814d4fbe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7577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67dae629c_0_136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67dae629c_0_1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033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6887e7d76_0_35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6887e7d76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845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81c55b613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81c55b61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818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67dae629c_0_36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67dae629c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883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67dae629c_0_12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67dae629c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17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67dae629c_0_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67dae629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4749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2ac15dfce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2ac15dfc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911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67dae629c_0_3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67dae629c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398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814d4fbe0_0_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814d4fb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321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840778"/>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629707"/>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604728"/>
            <a:ext cx="3054600" cy="17079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462867"/>
            <a:ext cx="3054600" cy="779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1063472"/>
            <a:ext cx="8520600" cy="2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513333"/>
            <a:ext cx="8520600" cy="11907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511361"/>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953707"/>
            <a:ext cx="1081625" cy="1249932"/>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2007167"/>
            <a:ext cx="7596600" cy="170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361361"/>
            <a:ext cx="8520600" cy="3726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361361"/>
            <a:ext cx="3999900" cy="3726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361361"/>
            <a:ext cx="3999900" cy="3726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51028"/>
            <a:ext cx="8520600" cy="9237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617333"/>
            <a:ext cx="2808000" cy="839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554889"/>
            <a:ext cx="2808000" cy="3094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606333"/>
            <a:ext cx="9144000" cy="10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500167"/>
            <a:ext cx="5878800" cy="4545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8"/>
            <a:ext cx="4572000" cy="571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995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1032528"/>
            <a:ext cx="4045200" cy="1984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3076667"/>
            <a:ext cx="4045200" cy="174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804667"/>
            <a:ext cx="3837000" cy="4105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687694"/>
            <a:ext cx="5998800" cy="6654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1028"/>
            <a:ext cx="8520600" cy="923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361361"/>
            <a:ext cx="8520600" cy="372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drive.google.com/file/d/1mH0weONjxQWvvhktKV6pwCqAATv98m7Z/view?usp=shari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oonagh.bensberg@sutton.gov.uk" TargetMode="External"/><Relationship Id="rId5" Type="http://schemas.openxmlformats.org/officeDocument/2006/relationships/hyperlink" Target="https://drive.google.com/file/d/1Hf-DPMszbzkVQOqCHzO8vJbvoGdy1DzP/view?usp=sharing"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mailto:kieran.holliday@sutton.gov.uk" TargetMode="External"/><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hyperlink" Target="mailto:oonagh.bensberg@sutton.gov.uk" TargetMode="External"/><Relationship Id="rId4" Type="http://schemas.openxmlformats.org/officeDocument/2006/relationships/notesSlide" Target="../notesSlides/notesSlide13.xml"/><Relationship Id="rId9" Type="http://schemas.openxmlformats.org/officeDocument/2006/relationships/hyperlink" Target="mailto:carolyn.scott@sutton.gov.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drive.google.com/file/d/0B4YzSslMpOXMSmtDT1BjWEhlOE1DQlQ5dHg5bkc0bngxeThv/view?usp=sharing" TargetMode="External"/><Relationship Id="rId5" Type="http://schemas.openxmlformats.org/officeDocument/2006/relationships/hyperlink" Target="https://drive.google.com/file/d/0B8SvQ8iS0kE7Z1hmY2Q4N1BUX1g1c0Rpb3VmclZ0QmpNSnJr/view?usp=sharing"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sutton.gov.uk/downloads/download/1013/executive_summary_of_high_needs_block_review"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drive.google.com/file/d/1vD3GzAAONwaKGqqaZ1eDaeCTN9zaWYFb/view?usp=sharing" TargetMode="External"/><Relationship Id="rId5" Type="http://schemas.openxmlformats.org/officeDocument/2006/relationships/hyperlink" Target="https://drive.google.com/drive/folders/191ubh17Auo9icq4ADl2RaEFcWKkz8CBa?usp=sharin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body" idx="1"/>
          </p:nvPr>
        </p:nvSpPr>
        <p:spPr>
          <a:xfrm>
            <a:off x="348600" y="1071400"/>
            <a:ext cx="6705600" cy="309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dirty="0"/>
          </a:p>
          <a:p>
            <a:pPr marL="457200" lvl="0" indent="0" algn="l" rtl="0">
              <a:lnSpc>
                <a:spcPct val="100000"/>
              </a:lnSpc>
              <a:spcBef>
                <a:spcPts val="0"/>
              </a:spcBef>
              <a:spcAft>
                <a:spcPts val="0"/>
              </a:spcAft>
              <a:buNone/>
            </a:pPr>
            <a:endParaRPr sz="1400" dirty="0"/>
          </a:p>
          <a:p>
            <a:pPr marL="800100" lvl="0" algn="l" rtl="0">
              <a:lnSpc>
                <a:spcPct val="100000"/>
              </a:lnSpc>
              <a:spcBef>
                <a:spcPts val="0"/>
              </a:spcBef>
              <a:spcAft>
                <a:spcPts val="0"/>
              </a:spcAft>
              <a:buFont typeface="+mj-lt"/>
              <a:buAutoNum type="arabicPeriod"/>
            </a:pPr>
            <a:r>
              <a:rPr lang="en-GB" sz="1400" dirty="0"/>
              <a:t>Open this document using Microsoft PowerPoint</a:t>
            </a:r>
          </a:p>
          <a:p>
            <a:pPr marL="800100" lvl="0" algn="l" rtl="0">
              <a:lnSpc>
                <a:spcPct val="100000"/>
              </a:lnSpc>
              <a:spcBef>
                <a:spcPts val="0"/>
              </a:spcBef>
              <a:spcAft>
                <a:spcPts val="0"/>
              </a:spcAft>
              <a:buFont typeface="+mj-lt"/>
              <a:buAutoNum type="arabicPeriod"/>
            </a:pPr>
            <a:r>
              <a:rPr lang="en-GB" sz="1400" dirty="0"/>
              <a:t>At the top of the screen please click on ‘Slide Show’</a:t>
            </a:r>
          </a:p>
          <a:p>
            <a:pPr marL="800100" lvl="0" algn="l" rtl="0">
              <a:lnSpc>
                <a:spcPct val="100000"/>
              </a:lnSpc>
              <a:spcBef>
                <a:spcPts val="0"/>
              </a:spcBef>
              <a:spcAft>
                <a:spcPts val="0"/>
              </a:spcAft>
              <a:buFont typeface="+mj-lt"/>
              <a:buAutoNum type="arabicPeriod"/>
            </a:pPr>
            <a:r>
              <a:rPr lang="en-GB" sz="1400" dirty="0"/>
              <a:t>Choose ‘from Beginning’</a:t>
            </a:r>
          </a:p>
          <a:p>
            <a:pPr marL="800100" lvl="0" algn="l" rtl="0">
              <a:lnSpc>
                <a:spcPct val="100000"/>
              </a:lnSpc>
              <a:spcBef>
                <a:spcPts val="0"/>
              </a:spcBef>
              <a:spcAft>
                <a:spcPts val="0"/>
              </a:spcAft>
              <a:buFont typeface="+mj-lt"/>
              <a:buAutoNum type="arabicPeriod"/>
            </a:pPr>
            <a:r>
              <a:rPr lang="en-GB" sz="1400" dirty="0"/>
              <a:t>If you hover your cursor over the bottom of the slide, you will see a series of options to skip forwards/backwards or the last option will give you the opportunity to pause the narration.</a:t>
            </a:r>
          </a:p>
          <a:p>
            <a:pPr marL="800100" lvl="0" algn="l" rtl="0">
              <a:lnSpc>
                <a:spcPct val="100000"/>
              </a:lnSpc>
              <a:spcBef>
                <a:spcPts val="0"/>
              </a:spcBef>
              <a:spcAft>
                <a:spcPts val="0"/>
              </a:spcAft>
              <a:buFont typeface="+mj-lt"/>
              <a:buAutoNum type="arabicPeriod"/>
            </a:pPr>
            <a:r>
              <a:rPr lang="en-GB" sz="1400" dirty="0"/>
              <a:t>Pressing the escape key will take you out of the presentation. You can restart the presentation at any time.</a:t>
            </a:r>
            <a:endParaRPr sz="1400" dirty="0"/>
          </a:p>
        </p:txBody>
      </p:sp>
      <p:sp>
        <p:nvSpPr>
          <p:cNvPr id="70" name="Google Shape;70;p14"/>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dirty="0"/>
              <a:t>To hear narration on these slides:        </a:t>
            </a:r>
            <a:endParaRPr sz="30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796" y="2985247"/>
            <a:ext cx="2608729" cy="260872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8"/>
    </mc:Choice>
    <mc:Fallback xmlns="">
      <p:transition spd="slow" advTm="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body" idx="1"/>
          </p:nvPr>
        </p:nvSpPr>
        <p:spPr>
          <a:xfrm>
            <a:off x="348600" y="1376200"/>
            <a:ext cx="8200500" cy="30936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SzPts val="1700"/>
              <a:buChar char="-"/>
            </a:pPr>
            <a:r>
              <a:rPr lang="en-GB" sz="1700"/>
              <a:t>SENCOs across all Sutton schools to diarise dates for SENCO cluster meetings (dates on next slide) as part of timetabling. It is important ALL SENCOs from across the Borough attend these meetings -  </a:t>
            </a:r>
            <a:r>
              <a:rPr lang="en-GB" sz="1700" u="sng">
                <a:solidFill>
                  <a:schemeClr val="hlink"/>
                </a:solidFill>
                <a:hlinkClick r:id="rId5"/>
              </a:rPr>
              <a:t>Confirmed Clusters here</a:t>
            </a:r>
            <a:r>
              <a:rPr lang="en-GB" sz="1700"/>
              <a:t>.</a:t>
            </a:r>
            <a:endParaRPr sz="1700"/>
          </a:p>
          <a:p>
            <a:pPr marL="457200" lvl="0" indent="0" algn="l" rtl="0">
              <a:lnSpc>
                <a:spcPct val="100000"/>
              </a:lnSpc>
              <a:spcBef>
                <a:spcPts val="1000"/>
              </a:spcBef>
              <a:spcAft>
                <a:spcPts val="0"/>
              </a:spcAft>
              <a:buNone/>
            </a:pPr>
            <a:endParaRPr sz="800"/>
          </a:p>
          <a:p>
            <a:pPr marL="457200" lvl="0" indent="-336550" algn="l" rtl="0">
              <a:lnSpc>
                <a:spcPct val="100000"/>
              </a:lnSpc>
              <a:spcBef>
                <a:spcPts val="1000"/>
              </a:spcBef>
              <a:spcAft>
                <a:spcPts val="0"/>
              </a:spcAft>
              <a:buSzPts val="1700"/>
              <a:buChar char="-"/>
            </a:pPr>
            <a:r>
              <a:rPr lang="en-GB" sz="1700"/>
              <a:t>SENCOs and school leaders to attend a virtual demo of provision mapping software (dates circulated to schools directly) and to consider ‘signing up’ / planning for implementation in the next academic year</a:t>
            </a:r>
            <a:endParaRPr sz="1700"/>
          </a:p>
          <a:p>
            <a:pPr marL="457200" lvl="0" indent="0" algn="l" rtl="0">
              <a:lnSpc>
                <a:spcPct val="100000"/>
              </a:lnSpc>
              <a:spcBef>
                <a:spcPts val="1000"/>
              </a:spcBef>
              <a:spcAft>
                <a:spcPts val="0"/>
              </a:spcAft>
              <a:buNone/>
            </a:pPr>
            <a:endParaRPr sz="800"/>
          </a:p>
          <a:p>
            <a:pPr marL="457200" lvl="0" indent="-336550" algn="l" rtl="0">
              <a:lnSpc>
                <a:spcPct val="100000"/>
              </a:lnSpc>
              <a:spcBef>
                <a:spcPts val="1000"/>
              </a:spcBef>
              <a:spcAft>
                <a:spcPts val="0"/>
              </a:spcAft>
              <a:buSzPts val="1700"/>
              <a:buChar char="-"/>
            </a:pPr>
            <a:r>
              <a:rPr lang="en-GB" sz="1700"/>
              <a:t>Appointment of Cluster Lead SENCOs to take place throughout June / July 2020 (JD to be shared with schools shortly). </a:t>
            </a:r>
            <a:endParaRPr sz="1700"/>
          </a:p>
          <a:p>
            <a:pPr marL="457200" lvl="0" indent="0" algn="l" rtl="0">
              <a:lnSpc>
                <a:spcPct val="100000"/>
              </a:lnSpc>
              <a:spcBef>
                <a:spcPts val="1000"/>
              </a:spcBef>
              <a:spcAft>
                <a:spcPts val="0"/>
              </a:spcAft>
              <a:buNone/>
            </a:pPr>
            <a:endParaRPr sz="800"/>
          </a:p>
          <a:p>
            <a:pPr marL="457200" lvl="0" indent="-336550" algn="l" rtl="0">
              <a:lnSpc>
                <a:spcPct val="100000"/>
              </a:lnSpc>
              <a:spcBef>
                <a:spcPts val="1000"/>
              </a:spcBef>
              <a:spcAft>
                <a:spcPts val="0"/>
              </a:spcAft>
              <a:buSzPts val="1700"/>
              <a:buChar char="-"/>
            </a:pPr>
            <a:r>
              <a:rPr lang="en-GB" sz="1700"/>
              <a:t>Preparation and agenda planning for SENCO clusters in September</a:t>
            </a:r>
            <a:endParaRPr sz="1700"/>
          </a:p>
          <a:p>
            <a:pPr marL="0" lvl="0" indent="0" algn="l" rtl="0">
              <a:lnSpc>
                <a:spcPct val="100000"/>
              </a:lnSpc>
              <a:spcBef>
                <a:spcPts val="1000"/>
              </a:spcBef>
              <a:spcAft>
                <a:spcPts val="0"/>
              </a:spcAft>
              <a:buNone/>
            </a:pPr>
            <a:endParaRPr sz="1700"/>
          </a:p>
          <a:p>
            <a:pPr marL="9144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sz="1400"/>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r>
              <a:rPr lang="en-GB" sz="1400"/>
              <a:t>  </a:t>
            </a:r>
            <a:endParaRPr sz="1400"/>
          </a:p>
        </p:txBody>
      </p:sp>
      <p:sp>
        <p:nvSpPr>
          <p:cNvPr id="153" name="Google Shape;153;p22"/>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GB" sz="3000"/>
              <a:t> Actions for schools through the summer term…...</a:t>
            </a:r>
            <a:endParaRPr sz="30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664"/>
    </mc:Choice>
    <mc:Fallback xmlns="">
      <p:transition spd="slow" advTm="6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body" idx="1"/>
          </p:nvPr>
        </p:nvSpPr>
        <p:spPr>
          <a:xfrm>
            <a:off x="273825" y="1376200"/>
            <a:ext cx="8303100" cy="30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group will cover:</a:t>
            </a:r>
            <a:endParaRPr/>
          </a:p>
          <a:p>
            <a:pPr marL="457200" lvl="0" indent="-342900" algn="l" rtl="0">
              <a:spcBef>
                <a:spcPts val="1600"/>
              </a:spcBef>
              <a:spcAft>
                <a:spcPts val="0"/>
              </a:spcAft>
              <a:buSzPts val="1800"/>
              <a:buChar char="●"/>
            </a:pPr>
            <a:r>
              <a:rPr lang="en-GB"/>
              <a:t>principles with regard to the organisation and delivery of specialist provision</a:t>
            </a:r>
            <a:endParaRPr/>
          </a:p>
          <a:p>
            <a:pPr marL="457200" lvl="0" indent="-342900" algn="l" rtl="0">
              <a:spcBef>
                <a:spcPts val="0"/>
              </a:spcBef>
              <a:spcAft>
                <a:spcPts val="0"/>
              </a:spcAft>
              <a:buSzPts val="1800"/>
              <a:buChar char="●"/>
            </a:pPr>
            <a:r>
              <a:rPr lang="en-GB"/>
              <a:t>potential for outreach across mainstream and across specialist provision</a:t>
            </a:r>
            <a:endParaRPr/>
          </a:p>
          <a:p>
            <a:pPr marL="457200" lvl="0" indent="-342900" algn="l" rtl="0">
              <a:spcBef>
                <a:spcPts val="0"/>
              </a:spcBef>
              <a:spcAft>
                <a:spcPts val="0"/>
              </a:spcAft>
              <a:buSzPts val="1800"/>
              <a:buChar char="●"/>
            </a:pPr>
            <a:r>
              <a:rPr lang="en-GB"/>
              <a:t>how funding for specialist provision can be reviewed agreed for next FY</a:t>
            </a:r>
            <a:endParaRPr/>
          </a:p>
          <a:p>
            <a:pPr marL="457200" lvl="0" indent="-342900" algn="l" rtl="0">
              <a:spcBef>
                <a:spcPts val="0"/>
              </a:spcBef>
              <a:spcAft>
                <a:spcPts val="0"/>
              </a:spcAft>
              <a:buSzPts val="1800"/>
              <a:buChar char="●"/>
            </a:pPr>
            <a:r>
              <a:rPr lang="en-GB"/>
              <a:t>identify the potential for a more embedded model of therapy delivery</a:t>
            </a:r>
            <a:endParaRPr/>
          </a:p>
          <a:p>
            <a:pPr marL="457200" lvl="0" indent="-342900" algn="l" rtl="0">
              <a:spcBef>
                <a:spcPts val="0"/>
              </a:spcBef>
              <a:spcAft>
                <a:spcPts val="0"/>
              </a:spcAft>
              <a:buSzPts val="1800"/>
              <a:buChar char="●"/>
            </a:pPr>
            <a:r>
              <a:rPr lang="en-GB"/>
              <a:t>make proposals for the use of local opportunity bases and specialist provision ie – recommissioning</a:t>
            </a:r>
            <a:endParaRPr/>
          </a:p>
          <a:p>
            <a:pPr marL="457200" lvl="0" indent="-342900" algn="l" rtl="0">
              <a:spcBef>
                <a:spcPts val="0"/>
              </a:spcBef>
              <a:spcAft>
                <a:spcPts val="0"/>
              </a:spcAft>
              <a:buSzPts val="1800"/>
              <a:buChar char="●"/>
            </a:pPr>
            <a:r>
              <a:rPr lang="en-GB"/>
              <a:t>propose potential progression pathways and the rationale behind these</a:t>
            </a:r>
            <a:endParaRPr/>
          </a:p>
        </p:txBody>
      </p:sp>
      <p:sp>
        <p:nvSpPr>
          <p:cNvPr id="159" name="Google Shape;159;p23"/>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Workstream 2. Recommissioning Specialist Provision (starting shortly) </a:t>
            </a:r>
            <a:endParaRPr sz="30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920"/>
    </mc:Choice>
    <mc:Fallback xmlns="">
      <p:transition spd="slow" advTm="8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body" idx="1"/>
          </p:nvPr>
        </p:nvSpPr>
        <p:spPr>
          <a:xfrm>
            <a:off x="350025" y="995200"/>
            <a:ext cx="8303100" cy="309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Working group of 12-17 professionals from across the Local Area met between January 2019 and March 2019  to review how we can improve PfA for young people with SEND in Sutton</a:t>
            </a:r>
            <a:endParaRPr/>
          </a:p>
          <a:p>
            <a:pPr marL="457200" lvl="0" indent="-342900" algn="l" rtl="0">
              <a:spcBef>
                <a:spcPts val="0"/>
              </a:spcBef>
              <a:spcAft>
                <a:spcPts val="0"/>
              </a:spcAft>
              <a:buSzPts val="1800"/>
              <a:buChar char="●"/>
            </a:pPr>
            <a:r>
              <a:rPr lang="en-GB"/>
              <a:t>Engagement event with parents in March and recommendations agreed by ELG in April.</a:t>
            </a:r>
            <a:endParaRPr/>
          </a:p>
          <a:p>
            <a:pPr marL="457200" lvl="0" indent="-342900" algn="l" rtl="0">
              <a:spcBef>
                <a:spcPts val="0"/>
              </a:spcBef>
              <a:spcAft>
                <a:spcPts val="0"/>
              </a:spcAft>
              <a:buSzPts val="1800"/>
              <a:buChar char="●"/>
            </a:pPr>
            <a:r>
              <a:rPr lang="en-GB"/>
              <a:t>12 recommendations were agreed - </a:t>
            </a:r>
            <a:r>
              <a:rPr lang="en-GB" u="sng">
                <a:solidFill>
                  <a:schemeClr val="hlink"/>
                </a:solidFill>
                <a:hlinkClick r:id="rId5"/>
              </a:rPr>
              <a:t>these are set out in the attached summary report. </a:t>
            </a:r>
            <a:endParaRPr/>
          </a:p>
          <a:p>
            <a:pPr marL="457200" lvl="0" indent="-342900" algn="l" rtl="0">
              <a:spcBef>
                <a:spcPts val="0"/>
              </a:spcBef>
              <a:spcAft>
                <a:spcPts val="0"/>
              </a:spcAft>
              <a:buSzPts val="1800"/>
              <a:buChar char="●"/>
            </a:pPr>
            <a:r>
              <a:rPr lang="en-GB"/>
              <a:t>Recommendations relate to how to support young people with SEND into employment, work experience, travel assistance, internships, and apprenticeships</a:t>
            </a:r>
            <a:endParaRPr/>
          </a:p>
          <a:p>
            <a:pPr marL="457200" lvl="0" indent="-342900" algn="l" rtl="0">
              <a:spcBef>
                <a:spcPts val="0"/>
              </a:spcBef>
              <a:spcAft>
                <a:spcPts val="0"/>
              </a:spcAft>
              <a:buSzPts val="1800"/>
              <a:buChar char="●"/>
            </a:pPr>
            <a:r>
              <a:rPr lang="en-GB"/>
              <a:t>An implementation group is now working on the delivery of the recommendations in the report</a:t>
            </a:r>
            <a:endParaRPr/>
          </a:p>
          <a:p>
            <a:pPr marL="457200" lvl="0" indent="-342900" algn="l" rtl="0">
              <a:spcBef>
                <a:spcPts val="0"/>
              </a:spcBef>
              <a:spcAft>
                <a:spcPts val="0"/>
              </a:spcAft>
              <a:buSzPts val="1800"/>
              <a:buChar char="●"/>
            </a:pPr>
            <a:r>
              <a:rPr lang="en-GB"/>
              <a:t>For further details or questions about this workstream please contact </a:t>
            </a:r>
            <a:r>
              <a:rPr lang="en-GB" u="sng">
                <a:solidFill>
                  <a:schemeClr val="hlink"/>
                </a:solidFill>
                <a:hlinkClick r:id="rId6"/>
              </a:rPr>
              <a:t>oonagh.bensberg@sutton.gov.uk</a:t>
            </a:r>
            <a:r>
              <a:rPr lang="en-GB"/>
              <a:t>   </a:t>
            </a:r>
            <a:endParaRPr/>
          </a:p>
        </p:txBody>
      </p:sp>
      <p:sp>
        <p:nvSpPr>
          <p:cNvPr id="165" name="Google Shape;165;p24"/>
          <p:cNvSpPr txBox="1">
            <a:spLocks noGrp="1"/>
          </p:cNvSpPr>
          <p:nvPr>
            <p:ph type="title"/>
          </p:nvPr>
        </p:nvSpPr>
        <p:spPr>
          <a:xfrm>
            <a:off x="273825" y="1405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Workstream 3. Preparation for Adulthood (PfA)  </a:t>
            </a:r>
            <a:endParaRPr sz="30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78"/>
    </mc:Choice>
    <mc:Fallback xmlns="">
      <p:transition spd="slow" advTm="4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0" name="Google Shape;170;p25"/>
          <p:cNvGrpSpPr/>
          <p:nvPr/>
        </p:nvGrpSpPr>
        <p:grpSpPr>
          <a:xfrm>
            <a:off x="7589534" y="51514"/>
            <a:ext cx="1441016" cy="1274719"/>
            <a:chOff x="7466850" y="-2"/>
            <a:chExt cx="1677160" cy="1304327"/>
          </a:xfrm>
        </p:grpSpPr>
        <p:pic>
          <p:nvPicPr>
            <p:cNvPr id="171" name="Google Shape;171;p25"/>
            <p:cNvPicPr preferRelativeResize="0"/>
            <p:nvPr/>
          </p:nvPicPr>
          <p:blipFill>
            <a:blip r:embed="rId5">
              <a:alphaModFix/>
            </a:blip>
            <a:stretch>
              <a:fillRect/>
            </a:stretch>
          </p:blipFill>
          <p:spPr>
            <a:xfrm>
              <a:off x="8330492" y="12"/>
              <a:ext cx="813519" cy="639850"/>
            </a:xfrm>
            <a:prstGeom prst="rect">
              <a:avLst/>
            </a:prstGeom>
            <a:noFill/>
            <a:ln>
              <a:noFill/>
            </a:ln>
          </p:spPr>
        </p:pic>
        <p:pic>
          <p:nvPicPr>
            <p:cNvPr id="172" name="Google Shape;172;p25"/>
            <p:cNvPicPr preferRelativeResize="0"/>
            <p:nvPr/>
          </p:nvPicPr>
          <p:blipFill>
            <a:blip r:embed="rId6">
              <a:alphaModFix/>
            </a:blip>
            <a:stretch>
              <a:fillRect/>
            </a:stretch>
          </p:blipFill>
          <p:spPr>
            <a:xfrm>
              <a:off x="7466850" y="-2"/>
              <a:ext cx="813500" cy="813500"/>
            </a:xfrm>
            <a:prstGeom prst="rect">
              <a:avLst/>
            </a:prstGeom>
            <a:noFill/>
            <a:ln>
              <a:noFill/>
            </a:ln>
          </p:spPr>
        </p:pic>
        <p:pic>
          <p:nvPicPr>
            <p:cNvPr id="173" name="Google Shape;173;p25"/>
            <p:cNvPicPr preferRelativeResize="0"/>
            <p:nvPr/>
          </p:nvPicPr>
          <p:blipFill>
            <a:blip r:embed="rId7">
              <a:alphaModFix/>
            </a:blip>
            <a:stretch>
              <a:fillRect/>
            </a:stretch>
          </p:blipFill>
          <p:spPr>
            <a:xfrm>
              <a:off x="7553675" y="664475"/>
              <a:ext cx="639850" cy="639850"/>
            </a:xfrm>
            <a:prstGeom prst="rect">
              <a:avLst/>
            </a:prstGeom>
            <a:noFill/>
            <a:ln>
              <a:noFill/>
            </a:ln>
          </p:spPr>
        </p:pic>
      </p:grpSp>
      <p:sp>
        <p:nvSpPr>
          <p:cNvPr id="174" name="Google Shape;174;p2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175" name="Google Shape;175;p25"/>
          <p:cNvSpPr txBox="1">
            <a:spLocks noGrp="1"/>
          </p:cNvSpPr>
          <p:nvPr>
            <p:ph type="title"/>
          </p:nvPr>
        </p:nvSpPr>
        <p:spPr>
          <a:xfrm>
            <a:off x="208625" y="402519"/>
            <a:ext cx="7380900" cy="92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t>Please get in touch with the relevant contacts for each workstream if you have any questions </a:t>
            </a:r>
            <a:endParaRPr sz="3600"/>
          </a:p>
        </p:txBody>
      </p:sp>
      <p:sp>
        <p:nvSpPr>
          <p:cNvPr id="176" name="Google Shape;176;p25"/>
          <p:cNvSpPr txBox="1">
            <a:spLocks noGrp="1"/>
          </p:cNvSpPr>
          <p:nvPr>
            <p:ph type="body" idx="1"/>
          </p:nvPr>
        </p:nvSpPr>
        <p:spPr>
          <a:xfrm>
            <a:off x="350025" y="1833400"/>
            <a:ext cx="8303100" cy="309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Rebecca Allott - Lead Consultant for HNBR</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GB"/>
              <a:t>Workstream 1 - Kieran Holliday - Head of Pupil Based Commissioning - </a:t>
            </a:r>
            <a:r>
              <a:rPr lang="en-GB" u="sng">
                <a:solidFill>
                  <a:schemeClr val="hlink"/>
                </a:solidFill>
                <a:hlinkClick r:id="rId8"/>
              </a:rPr>
              <a:t>kieran.holliday@sutton.gov.uk</a:t>
            </a:r>
            <a:r>
              <a:rPr lang="en-GB"/>
              <a:t> </a:t>
            </a:r>
            <a:endParaRPr/>
          </a:p>
          <a:p>
            <a:pPr marL="457200" lvl="0" indent="-342900" algn="l" rtl="0">
              <a:spcBef>
                <a:spcPts val="0"/>
              </a:spcBef>
              <a:spcAft>
                <a:spcPts val="0"/>
              </a:spcAft>
              <a:buSzPts val="1800"/>
              <a:buChar char="●"/>
            </a:pPr>
            <a:r>
              <a:rPr lang="en-GB"/>
              <a:t>Workstream 2 - Carolyn Scott - Commissioning Manager - SEND - </a:t>
            </a:r>
            <a:r>
              <a:rPr lang="en-GB" u="sng">
                <a:solidFill>
                  <a:schemeClr val="hlink"/>
                </a:solidFill>
                <a:hlinkClick r:id="rId9"/>
              </a:rPr>
              <a:t>carolyn.scott@sutton.gov.uk</a:t>
            </a:r>
            <a:r>
              <a:rPr lang="en-GB"/>
              <a:t> </a:t>
            </a:r>
            <a:endParaRPr/>
          </a:p>
          <a:p>
            <a:pPr marL="457200" lvl="0" indent="-342900" algn="l" rtl="0">
              <a:spcBef>
                <a:spcPts val="0"/>
              </a:spcBef>
              <a:spcAft>
                <a:spcPts val="0"/>
              </a:spcAft>
              <a:buSzPts val="1800"/>
              <a:buChar char="●"/>
            </a:pPr>
            <a:r>
              <a:rPr lang="en-GB"/>
              <a:t>Workstream 3 - Oonagh Bensberg - Education Development Lead - </a:t>
            </a:r>
            <a:r>
              <a:rPr lang="en-GB" u="sng">
                <a:solidFill>
                  <a:schemeClr val="hlink"/>
                </a:solidFill>
                <a:hlinkClick r:id="rId10"/>
              </a:rPr>
              <a:t>oonagh.bensberg@sutton.gov.uk</a:t>
            </a:r>
            <a:r>
              <a:rPr lang="en-GB"/>
              <a:t>  </a:t>
            </a:r>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93"/>
    </mc:Choice>
    <mc:Fallback xmlns="">
      <p:transition spd="slow" advTm="3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973200" y="873825"/>
            <a:ext cx="7197600" cy="286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en-GB" dirty="0"/>
              <a:t>High Needs </a:t>
            </a:r>
            <a:endParaRPr dirty="0"/>
          </a:p>
          <a:p>
            <a:pPr marL="0" lvl="0" indent="0" algn="ctr" rtl="0">
              <a:spcBef>
                <a:spcPts val="0"/>
              </a:spcBef>
              <a:spcAft>
                <a:spcPts val="0"/>
              </a:spcAft>
              <a:buNone/>
            </a:pPr>
            <a:r>
              <a:rPr lang="en-GB" dirty="0"/>
              <a:t>Block Review </a:t>
            </a:r>
            <a:endParaRPr dirty="0"/>
          </a:p>
          <a:p>
            <a:pPr marL="0" lvl="0" indent="0" algn="ctr" rtl="0">
              <a:spcBef>
                <a:spcPts val="0"/>
              </a:spcBef>
              <a:spcAft>
                <a:spcPts val="0"/>
              </a:spcAft>
              <a:buNone/>
            </a:pPr>
            <a:r>
              <a:rPr lang="en-GB" dirty="0"/>
              <a:t>Update for the Local Area (narrated)</a:t>
            </a:r>
            <a:endParaRPr dirty="0"/>
          </a:p>
        </p:txBody>
      </p:sp>
      <p:sp>
        <p:nvSpPr>
          <p:cNvPr id="63" name="Google Shape;63;p13"/>
          <p:cNvSpPr txBox="1">
            <a:spLocks noGrp="1"/>
          </p:cNvSpPr>
          <p:nvPr>
            <p:ph type="subTitle" idx="1"/>
          </p:nvPr>
        </p:nvSpPr>
        <p:spPr>
          <a:xfrm>
            <a:off x="3044700" y="3739117"/>
            <a:ext cx="3054600" cy="77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1 June 2020</a:t>
            </a:r>
            <a:endParaRPr/>
          </a:p>
        </p:txBody>
      </p:sp>
      <p:sp>
        <p:nvSpPr>
          <p:cNvPr id="64" name="Google Shape;64;p1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24"/>
    </mc:Choice>
    <mc:Fallback xmlns="">
      <p:transition spd="slow" advTm="5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348600" y="1071400"/>
            <a:ext cx="6705600" cy="309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p>
          <a:p>
            <a:pPr marL="457200" lvl="0" indent="-317500" algn="l" rtl="0">
              <a:lnSpc>
                <a:spcPct val="100000"/>
              </a:lnSpc>
              <a:spcBef>
                <a:spcPts val="0"/>
              </a:spcBef>
              <a:spcAft>
                <a:spcPts val="0"/>
              </a:spcAft>
              <a:buSzPts val="1400"/>
              <a:buChar char="●"/>
            </a:pPr>
            <a:r>
              <a:rPr lang="en-GB"/>
              <a:t>In no more than 15 minutes from start to finish……</a:t>
            </a:r>
            <a:endParaRPr/>
          </a:p>
          <a:p>
            <a:pPr marL="914400" lvl="0" indent="0" algn="l" rtl="0">
              <a:lnSpc>
                <a:spcPct val="100000"/>
              </a:lnSpc>
              <a:spcBef>
                <a:spcPts val="1000"/>
              </a:spcBef>
              <a:spcAft>
                <a:spcPts val="0"/>
              </a:spcAft>
              <a:buNone/>
            </a:pPr>
            <a:endParaRPr/>
          </a:p>
          <a:p>
            <a:pPr marL="809999" lvl="1" indent="-336550" algn="l" rtl="0">
              <a:lnSpc>
                <a:spcPct val="100000"/>
              </a:lnSpc>
              <a:spcBef>
                <a:spcPts val="1000"/>
              </a:spcBef>
              <a:spcAft>
                <a:spcPts val="0"/>
              </a:spcAft>
              <a:buSzPts val="1700"/>
              <a:buChar char="○"/>
            </a:pPr>
            <a:r>
              <a:rPr lang="en-GB" sz="1700"/>
              <a:t>To refresh memories on what the High Needs Block Review is about and why it is important</a:t>
            </a:r>
            <a:endParaRPr sz="1700"/>
          </a:p>
          <a:p>
            <a:pPr marL="809999" lvl="1" indent="-336550" algn="l" rtl="0">
              <a:lnSpc>
                <a:spcPct val="100000"/>
              </a:lnSpc>
              <a:spcBef>
                <a:spcPts val="1000"/>
              </a:spcBef>
              <a:spcAft>
                <a:spcPts val="0"/>
              </a:spcAft>
              <a:buSzPts val="1700"/>
              <a:buChar char="○"/>
            </a:pPr>
            <a:r>
              <a:rPr lang="en-GB" sz="1700"/>
              <a:t>To update on progress made against each of the three workstreams in the review</a:t>
            </a:r>
            <a:endParaRPr sz="1700"/>
          </a:p>
          <a:p>
            <a:pPr marL="809999" lvl="1" indent="-336550" algn="l" rtl="0">
              <a:lnSpc>
                <a:spcPct val="100000"/>
              </a:lnSpc>
              <a:spcBef>
                <a:spcPts val="1000"/>
              </a:spcBef>
              <a:spcAft>
                <a:spcPts val="0"/>
              </a:spcAft>
              <a:buSzPts val="1700"/>
              <a:buChar char="○"/>
            </a:pPr>
            <a:r>
              <a:rPr lang="en-GB" sz="1700"/>
              <a:t>To set out any actions are required from colleagues in schools in Sutton </a:t>
            </a:r>
            <a:endParaRPr sz="1700"/>
          </a:p>
          <a:p>
            <a:pPr marL="809999" lvl="1" indent="-336550" algn="l" rtl="0">
              <a:lnSpc>
                <a:spcPct val="100000"/>
              </a:lnSpc>
              <a:spcBef>
                <a:spcPts val="1000"/>
              </a:spcBef>
              <a:spcAft>
                <a:spcPts val="0"/>
              </a:spcAft>
              <a:buSzPts val="1700"/>
              <a:buChar char="○"/>
            </a:pPr>
            <a:r>
              <a:rPr lang="en-GB" sz="1700"/>
              <a:t>To provide links to further information / contact details of officers </a:t>
            </a:r>
            <a:endParaRPr sz="1400"/>
          </a:p>
          <a:p>
            <a:pPr marL="457200" lvl="0" indent="0" algn="l" rtl="0">
              <a:lnSpc>
                <a:spcPct val="100000"/>
              </a:lnSpc>
              <a:spcBef>
                <a:spcPts val="1000"/>
              </a:spcBef>
              <a:spcAft>
                <a:spcPts val="0"/>
              </a:spcAft>
              <a:buNone/>
            </a:pPr>
            <a:endParaRPr sz="1400"/>
          </a:p>
          <a:p>
            <a:pPr marL="457200" lvl="0" indent="0" algn="l" rtl="0">
              <a:lnSpc>
                <a:spcPct val="100000"/>
              </a:lnSpc>
              <a:spcBef>
                <a:spcPts val="0"/>
              </a:spcBef>
              <a:spcAft>
                <a:spcPts val="0"/>
              </a:spcAft>
              <a:buNone/>
            </a:pPr>
            <a:r>
              <a:rPr lang="en-GB" sz="1400"/>
              <a:t>  </a:t>
            </a:r>
            <a:endParaRPr sz="1400"/>
          </a:p>
        </p:txBody>
      </p:sp>
      <p:sp>
        <p:nvSpPr>
          <p:cNvPr id="76" name="Google Shape;76;p15"/>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Purpose:        </a:t>
            </a:r>
            <a:endParaRPr sz="3000"/>
          </a:p>
        </p:txBody>
      </p:sp>
      <p:pic>
        <p:nvPicPr>
          <p:cNvPr id="77" name="Google Shape;77;p15"/>
          <p:cNvPicPr preferRelativeResize="0"/>
          <p:nvPr/>
        </p:nvPicPr>
        <p:blipFill>
          <a:blip r:embed="rId5">
            <a:alphaModFix/>
          </a:blip>
          <a:stretch>
            <a:fillRect/>
          </a:stretch>
        </p:blipFill>
        <p:spPr>
          <a:xfrm>
            <a:off x="7133200" y="1598272"/>
            <a:ext cx="1785000" cy="191935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04"/>
    </mc:Choice>
    <mc:Fallback xmlns="">
      <p:transition spd="slow" advTm="3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body" idx="1"/>
          </p:nvPr>
        </p:nvSpPr>
        <p:spPr>
          <a:xfrm>
            <a:off x="440525" y="1078925"/>
            <a:ext cx="4705800" cy="41910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GB" sz="1400"/>
              <a:t>£40m</a:t>
            </a:r>
            <a:endParaRPr sz="1400"/>
          </a:p>
          <a:p>
            <a:pPr marL="457200" lvl="0" indent="-317500" algn="l" rtl="0">
              <a:lnSpc>
                <a:spcPct val="100000"/>
              </a:lnSpc>
              <a:spcBef>
                <a:spcPts val="0"/>
              </a:spcBef>
              <a:spcAft>
                <a:spcPts val="0"/>
              </a:spcAft>
              <a:buSzPts val="1400"/>
              <a:buChar char="●"/>
            </a:pPr>
            <a:r>
              <a:rPr lang="en-GB" sz="1400"/>
              <a:t>Funds  all SEND provision in the Borough including:</a:t>
            </a:r>
            <a:endParaRPr sz="1400"/>
          </a:p>
          <a:p>
            <a:pPr marL="457200" lvl="0" indent="0" algn="l" rtl="0">
              <a:lnSpc>
                <a:spcPct val="100000"/>
              </a:lnSpc>
              <a:spcBef>
                <a:spcPts val="0"/>
              </a:spcBef>
              <a:spcAft>
                <a:spcPts val="0"/>
              </a:spcAft>
              <a:buNone/>
            </a:pPr>
            <a:endParaRPr sz="1400"/>
          </a:p>
          <a:p>
            <a:pPr marL="914400" lvl="1" indent="-317500" algn="l" rtl="0">
              <a:lnSpc>
                <a:spcPct val="100000"/>
              </a:lnSpc>
              <a:spcBef>
                <a:spcPts val="0"/>
              </a:spcBef>
              <a:spcAft>
                <a:spcPts val="0"/>
              </a:spcAft>
              <a:buSzPts val="1400"/>
              <a:buChar char="○"/>
            </a:pPr>
            <a:r>
              <a:rPr lang="en-GB"/>
              <a:t>Costs of pupil support without an EHC plan</a:t>
            </a:r>
            <a:endParaRPr/>
          </a:p>
          <a:p>
            <a:pPr marL="914400" lvl="1" indent="-317500" algn="l" rtl="0">
              <a:lnSpc>
                <a:spcPct val="100000"/>
              </a:lnSpc>
              <a:spcBef>
                <a:spcPts val="0"/>
              </a:spcBef>
              <a:spcAft>
                <a:spcPts val="0"/>
              </a:spcAft>
              <a:buSzPts val="1400"/>
              <a:buChar char="○"/>
            </a:pPr>
            <a:r>
              <a:rPr lang="en-GB"/>
              <a:t>Costs of pupil support with an EHC plan</a:t>
            </a:r>
            <a:endParaRPr/>
          </a:p>
          <a:p>
            <a:pPr marL="914400" lvl="1" indent="-317500" algn="l" rtl="0">
              <a:lnSpc>
                <a:spcPct val="100000"/>
              </a:lnSpc>
              <a:spcBef>
                <a:spcPts val="0"/>
              </a:spcBef>
              <a:spcAft>
                <a:spcPts val="0"/>
              </a:spcAft>
              <a:buSzPts val="1400"/>
              <a:buChar char="○"/>
            </a:pPr>
            <a:r>
              <a:rPr lang="en-GB"/>
              <a:t>SEND Support services (to schools) </a:t>
            </a:r>
            <a:endParaRPr/>
          </a:p>
          <a:p>
            <a:pPr marL="914400" lvl="1" indent="-317500" algn="l" rtl="0">
              <a:lnSpc>
                <a:spcPct val="100000"/>
              </a:lnSpc>
              <a:spcBef>
                <a:spcPts val="0"/>
              </a:spcBef>
              <a:spcAft>
                <a:spcPts val="0"/>
              </a:spcAft>
              <a:buSzPts val="1400"/>
              <a:buChar char="○"/>
            </a:pPr>
            <a:r>
              <a:rPr lang="en-GB"/>
              <a:t>Costs of Opportunity bases, Special Schools and NMI provision</a:t>
            </a:r>
            <a:endParaRPr/>
          </a:p>
          <a:p>
            <a:pPr marL="914400" lvl="1" indent="-317500" algn="l" rtl="0">
              <a:lnSpc>
                <a:spcPct val="100000"/>
              </a:lnSpc>
              <a:spcBef>
                <a:spcPts val="0"/>
              </a:spcBef>
              <a:spcAft>
                <a:spcPts val="0"/>
              </a:spcAft>
              <a:buSzPts val="1400"/>
              <a:buChar char="○"/>
            </a:pPr>
            <a:r>
              <a:rPr lang="en-GB"/>
              <a:t>OT and SLT Therapies, equipment</a:t>
            </a:r>
            <a:endParaRPr/>
          </a:p>
          <a:p>
            <a:pPr marL="0" lvl="0" indent="0" algn="l" rtl="0">
              <a:lnSpc>
                <a:spcPct val="100000"/>
              </a:lnSpc>
              <a:spcBef>
                <a:spcPts val="1000"/>
              </a:spcBef>
              <a:spcAft>
                <a:spcPts val="0"/>
              </a:spcAft>
              <a:buNone/>
            </a:pPr>
            <a:r>
              <a:rPr lang="en-GB" sz="3000">
                <a:latin typeface="Economica"/>
                <a:ea typeface="Economica"/>
                <a:cs typeface="Economica"/>
                <a:sym typeface="Economica"/>
              </a:rPr>
              <a:t>What is Notional Funding?</a:t>
            </a:r>
            <a:endParaRPr sz="3000">
              <a:latin typeface="Economica"/>
              <a:ea typeface="Economica"/>
              <a:cs typeface="Economica"/>
              <a:sym typeface="Economica"/>
            </a:endParaRPr>
          </a:p>
          <a:p>
            <a:pPr marL="0" lvl="0" indent="0" algn="l" rtl="0">
              <a:lnSpc>
                <a:spcPct val="100000"/>
              </a:lnSpc>
              <a:spcBef>
                <a:spcPts val="0"/>
              </a:spcBef>
              <a:spcAft>
                <a:spcPts val="0"/>
              </a:spcAft>
              <a:buNone/>
            </a:pPr>
            <a:endParaRPr>
              <a:latin typeface="Economica"/>
              <a:ea typeface="Economica"/>
              <a:cs typeface="Economica"/>
              <a:sym typeface="Economica"/>
            </a:endParaRPr>
          </a:p>
          <a:p>
            <a:pPr marL="457200" lvl="0" indent="-317500" algn="l" rtl="0">
              <a:lnSpc>
                <a:spcPct val="100000"/>
              </a:lnSpc>
              <a:spcBef>
                <a:spcPts val="0"/>
              </a:spcBef>
              <a:spcAft>
                <a:spcPts val="0"/>
              </a:spcAft>
              <a:buSzPts val="1400"/>
              <a:buChar char="●"/>
            </a:pPr>
            <a:r>
              <a:rPr lang="en-GB" sz="1400"/>
              <a:t>Funds additional needs </a:t>
            </a:r>
            <a:endParaRPr sz="1400"/>
          </a:p>
          <a:p>
            <a:pPr marL="457200" lvl="0" indent="-317500" algn="l" rtl="0">
              <a:lnSpc>
                <a:spcPct val="100000"/>
              </a:lnSpc>
              <a:spcBef>
                <a:spcPts val="0"/>
              </a:spcBef>
              <a:spcAft>
                <a:spcPts val="0"/>
              </a:spcAft>
              <a:buSzPts val="1400"/>
              <a:buChar char="●"/>
            </a:pPr>
            <a:r>
              <a:rPr lang="en-GB" sz="1400"/>
              <a:t>Allocated through a locally agreed formula</a:t>
            </a:r>
            <a:endParaRPr sz="1400"/>
          </a:p>
          <a:p>
            <a:pPr marL="457200" lvl="0" indent="-317500" algn="l" rtl="0">
              <a:lnSpc>
                <a:spcPct val="100000"/>
              </a:lnSpc>
              <a:spcBef>
                <a:spcPts val="0"/>
              </a:spcBef>
              <a:spcAft>
                <a:spcPts val="0"/>
              </a:spcAft>
              <a:buSzPts val="1400"/>
              <a:buChar char="●"/>
            </a:pPr>
            <a:r>
              <a:rPr lang="en-GB" sz="1400"/>
              <a:t>Is already in mainstream schools budgets</a:t>
            </a:r>
            <a:endParaRPr sz="1400"/>
          </a:p>
          <a:p>
            <a:pPr marL="457200" lvl="0" indent="-317500" algn="l" rtl="0">
              <a:lnSpc>
                <a:spcPct val="100000"/>
              </a:lnSpc>
              <a:spcBef>
                <a:spcPts val="0"/>
              </a:spcBef>
              <a:spcAft>
                <a:spcPts val="0"/>
              </a:spcAft>
              <a:buSzPts val="1400"/>
              <a:buChar char="●"/>
            </a:pPr>
            <a:r>
              <a:rPr lang="en-GB" sz="1400" u="sng">
                <a:solidFill>
                  <a:schemeClr val="hlink"/>
                </a:solidFill>
                <a:hlinkClick r:id="rId5"/>
              </a:rPr>
              <a:t>More information about Notional SEN here</a:t>
            </a:r>
            <a:r>
              <a:rPr lang="en-GB" sz="1400"/>
              <a:t> </a:t>
            </a:r>
            <a:endParaRPr sz="1400"/>
          </a:p>
        </p:txBody>
      </p:sp>
      <p:sp>
        <p:nvSpPr>
          <p:cNvPr id="83" name="Google Shape;83;p16"/>
          <p:cNvSpPr txBox="1">
            <a:spLocks noGrp="1"/>
          </p:cNvSpPr>
          <p:nvPr>
            <p:ph type="title"/>
          </p:nvPr>
        </p:nvSpPr>
        <p:spPr>
          <a:xfrm>
            <a:off x="327150"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What is the High Needs Block?</a:t>
            </a:r>
            <a:endParaRPr sz="3000"/>
          </a:p>
        </p:txBody>
      </p:sp>
      <p:sp>
        <p:nvSpPr>
          <p:cNvPr id="84" name="Google Shape;84;p16"/>
          <p:cNvSpPr/>
          <p:nvPr/>
        </p:nvSpPr>
        <p:spPr>
          <a:xfrm>
            <a:off x="5252475" y="1506050"/>
            <a:ext cx="3272700" cy="3093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High </a:t>
            </a:r>
            <a:endParaRPr/>
          </a:p>
          <a:p>
            <a:pPr marL="0" lvl="0" indent="0" algn="l" rtl="0">
              <a:spcBef>
                <a:spcPts val="0"/>
              </a:spcBef>
              <a:spcAft>
                <a:spcPts val="0"/>
              </a:spcAft>
              <a:buNone/>
            </a:pPr>
            <a:r>
              <a:rPr lang="en-GB"/>
              <a:t>Needs </a:t>
            </a:r>
            <a:endParaRPr/>
          </a:p>
          <a:p>
            <a:pPr marL="0" lvl="0" indent="0" algn="l" rtl="0">
              <a:spcBef>
                <a:spcPts val="0"/>
              </a:spcBef>
              <a:spcAft>
                <a:spcPts val="0"/>
              </a:spcAft>
              <a:buNone/>
            </a:pPr>
            <a:r>
              <a:rPr lang="en-GB"/>
              <a:t>Bl</a:t>
            </a:r>
            <a:endParaRPr/>
          </a:p>
        </p:txBody>
      </p:sp>
      <p:sp>
        <p:nvSpPr>
          <p:cNvPr id="85" name="Google Shape;85;p16"/>
          <p:cNvSpPr/>
          <p:nvPr/>
        </p:nvSpPr>
        <p:spPr>
          <a:xfrm>
            <a:off x="5252475" y="1506050"/>
            <a:ext cx="3272700" cy="3093600"/>
          </a:xfrm>
          <a:prstGeom prst="chord">
            <a:avLst>
              <a:gd name="adj1" fmla="val 3233710"/>
              <a:gd name="adj2" fmla="val 1612649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p:nvPr/>
        </p:nvSpPr>
        <p:spPr>
          <a:xfrm>
            <a:off x="5816325" y="2699050"/>
            <a:ext cx="9303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latin typeface="Open Sans"/>
                <a:ea typeface="Open Sans"/>
                <a:cs typeface="Open Sans"/>
                <a:sym typeface="Open Sans"/>
              </a:rPr>
              <a:t>High Needs Block - £40m</a:t>
            </a:r>
            <a:endParaRPr b="1">
              <a:solidFill>
                <a:srgbClr val="FFFFFF"/>
              </a:solidFill>
              <a:latin typeface="Open Sans"/>
              <a:ea typeface="Open Sans"/>
              <a:cs typeface="Open Sans"/>
              <a:sym typeface="Open Sans"/>
            </a:endParaRPr>
          </a:p>
        </p:txBody>
      </p:sp>
      <p:sp>
        <p:nvSpPr>
          <p:cNvPr id="87" name="Google Shape;87;p16"/>
          <p:cNvSpPr txBox="1"/>
          <p:nvPr/>
        </p:nvSpPr>
        <p:spPr>
          <a:xfrm>
            <a:off x="7416525" y="2241850"/>
            <a:ext cx="10323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latin typeface="Open Sans"/>
                <a:ea typeface="Open Sans"/>
                <a:cs typeface="Open Sans"/>
                <a:sym typeface="Open Sans"/>
              </a:rPr>
              <a:t>Schools Notional</a:t>
            </a:r>
            <a:endParaRPr b="1">
              <a:solidFill>
                <a:srgbClr val="FFFFFF"/>
              </a:solidFill>
              <a:latin typeface="Open Sans"/>
              <a:ea typeface="Open Sans"/>
              <a:cs typeface="Open Sans"/>
              <a:sym typeface="Open Sans"/>
            </a:endParaRPr>
          </a:p>
          <a:p>
            <a:pPr marL="0" lvl="0" indent="0" algn="l" rtl="0">
              <a:spcBef>
                <a:spcPts val="0"/>
              </a:spcBef>
              <a:spcAft>
                <a:spcPts val="0"/>
              </a:spcAft>
              <a:buNone/>
            </a:pPr>
            <a:r>
              <a:rPr lang="en-GB" b="1">
                <a:solidFill>
                  <a:srgbClr val="FFFFFF"/>
                </a:solidFill>
                <a:latin typeface="Open Sans"/>
                <a:ea typeface="Open Sans"/>
                <a:cs typeface="Open Sans"/>
                <a:sym typeface="Open Sans"/>
              </a:rPr>
              <a:t>Funding</a:t>
            </a:r>
            <a:endParaRPr b="1">
              <a:solidFill>
                <a:srgbClr val="FFFFFF"/>
              </a:solidFill>
              <a:latin typeface="Open Sans"/>
              <a:ea typeface="Open Sans"/>
              <a:cs typeface="Open Sans"/>
              <a:sym typeface="Open Sans"/>
            </a:endParaRPr>
          </a:p>
          <a:p>
            <a:pPr marL="0" lvl="0" indent="0" algn="l" rtl="0">
              <a:spcBef>
                <a:spcPts val="0"/>
              </a:spcBef>
              <a:spcAft>
                <a:spcPts val="0"/>
              </a:spcAft>
              <a:buNone/>
            </a:pPr>
            <a:r>
              <a:rPr lang="en-GB" b="1">
                <a:solidFill>
                  <a:srgbClr val="FFFFFF"/>
                </a:solidFill>
                <a:latin typeface="Open Sans"/>
                <a:ea typeface="Open Sans"/>
                <a:cs typeface="Open Sans"/>
                <a:sym typeface="Open Sans"/>
              </a:rPr>
              <a:t>£19m</a:t>
            </a:r>
            <a:endParaRPr b="1">
              <a:solidFill>
                <a:srgbClr val="FFFFFF"/>
              </a:solidFill>
              <a:latin typeface="Open Sans"/>
              <a:ea typeface="Open Sans"/>
              <a:cs typeface="Open Sans"/>
              <a:sym typeface="Open Sans"/>
            </a:endParaRPr>
          </a:p>
        </p:txBody>
      </p:sp>
      <p:sp>
        <p:nvSpPr>
          <p:cNvPr id="88" name="Google Shape;88;p16"/>
          <p:cNvSpPr txBox="1">
            <a:spLocks noGrp="1"/>
          </p:cNvSpPr>
          <p:nvPr>
            <p:ph type="title"/>
          </p:nvPr>
        </p:nvSpPr>
        <p:spPr>
          <a:xfrm>
            <a:off x="5404675" y="4713400"/>
            <a:ext cx="36162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a:t>The review is being overseen by the Sutton Education Partnership - </a:t>
            </a:r>
            <a:r>
              <a:rPr lang="en-GB" sz="1900" u="sng">
                <a:solidFill>
                  <a:schemeClr val="hlink"/>
                </a:solidFill>
                <a:hlinkClick r:id="rId6"/>
              </a:rPr>
              <a:t>see TOR here</a:t>
            </a:r>
            <a:endParaRPr sz="19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289"/>
    </mc:Choice>
    <mc:Fallback xmlns="">
      <p:transition spd="slow" advTm="11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p:nvPr/>
        </p:nvSpPr>
        <p:spPr>
          <a:xfrm rot="-1984677">
            <a:off x="4577429" y="2401510"/>
            <a:ext cx="1705634" cy="1666034"/>
          </a:xfrm>
          <a:prstGeom prst="ellipse">
            <a:avLst/>
          </a:prstGeom>
          <a:solidFill>
            <a:srgbClr val="A1C3FA"/>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nvGrpSpPr>
          <p:cNvPr id="94" name="Google Shape;94;p17"/>
          <p:cNvGrpSpPr/>
          <p:nvPr/>
        </p:nvGrpSpPr>
        <p:grpSpPr>
          <a:xfrm>
            <a:off x="2020759" y="1549648"/>
            <a:ext cx="3161066" cy="2706693"/>
            <a:chOff x="1978637" y="1202068"/>
            <a:chExt cx="2407147" cy="2190413"/>
          </a:xfrm>
        </p:grpSpPr>
        <p:sp>
          <p:nvSpPr>
            <p:cNvPr id="95" name="Google Shape;95;p17"/>
            <p:cNvSpPr/>
            <p:nvPr/>
          </p:nvSpPr>
          <p:spPr>
            <a:xfrm rot="-2081187">
              <a:off x="2278971" y="1519484"/>
              <a:ext cx="1601327" cy="1555582"/>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7"/>
            <p:cNvSpPr/>
            <p:nvPr/>
          </p:nvSpPr>
          <p:spPr>
            <a:xfrm rot="-2081188">
              <a:off x="2605674" y="1601249"/>
              <a:ext cx="1541190" cy="1320966"/>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7"/>
            <p:cNvSpPr txBox="1"/>
            <p:nvPr/>
          </p:nvSpPr>
          <p:spPr>
            <a:xfrm rot="-4432199">
              <a:off x="2798390" y="1964894"/>
              <a:ext cx="1304451" cy="5625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Roboto"/>
                  <a:ea typeface="Roboto"/>
                  <a:cs typeface="Roboto"/>
                  <a:sym typeface="Roboto"/>
                </a:rPr>
                <a:t>Costs increase</a:t>
              </a:r>
              <a:endParaRPr sz="1200" b="1">
                <a:solidFill>
                  <a:srgbClr val="FFFFFF"/>
                </a:solidFill>
                <a:latin typeface="Roboto"/>
                <a:ea typeface="Roboto"/>
                <a:cs typeface="Roboto"/>
                <a:sym typeface="Roboto"/>
              </a:endParaRPr>
            </a:p>
            <a:p>
              <a:pPr marL="0" lvl="0" indent="0" algn="ctr" rtl="0">
                <a:spcBef>
                  <a:spcPts val="0"/>
                </a:spcBef>
                <a:spcAft>
                  <a:spcPts val="0"/>
                </a:spcAft>
                <a:buNone/>
              </a:pPr>
              <a:r>
                <a:rPr lang="en-GB" sz="1200" b="1">
                  <a:solidFill>
                    <a:srgbClr val="FFFFFF"/>
                  </a:solidFill>
                  <a:latin typeface="Roboto"/>
                  <a:ea typeface="Roboto"/>
                  <a:cs typeface="Roboto"/>
                  <a:sym typeface="Roboto"/>
                </a:rPr>
                <a:t>‘Relations strain’</a:t>
              </a:r>
              <a:endParaRPr sz="1200" b="1">
                <a:solidFill>
                  <a:srgbClr val="FFFFFF"/>
                </a:solidFill>
                <a:latin typeface="Roboto"/>
                <a:ea typeface="Roboto"/>
                <a:cs typeface="Roboto"/>
                <a:sym typeface="Roboto"/>
              </a:endParaRPr>
            </a:p>
            <a:p>
              <a:pPr marL="0" lvl="0" indent="0" algn="ctr" rtl="0">
                <a:spcBef>
                  <a:spcPts val="0"/>
                </a:spcBef>
                <a:spcAft>
                  <a:spcPts val="0"/>
                </a:spcAft>
                <a:buNone/>
              </a:pPr>
              <a:r>
                <a:rPr lang="en-GB" sz="1200" b="1">
                  <a:solidFill>
                    <a:srgbClr val="FFFFFF"/>
                  </a:solidFill>
                  <a:latin typeface="Roboto"/>
                  <a:ea typeface="Roboto"/>
                  <a:cs typeface="Roboto"/>
                  <a:sym typeface="Roboto"/>
                </a:rPr>
                <a:t>System becomes less efficient</a:t>
              </a:r>
              <a:endParaRPr sz="1200" b="1">
                <a:solidFill>
                  <a:srgbClr val="FFFFFF"/>
                </a:solidFill>
                <a:latin typeface="Roboto"/>
                <a:ea typeface="Roboto"/>
                <a:cs typeface="Roboto"/>
                <a:sym typeface="Roboto"/>
              </a:endParaRPr>
            </a:p>
            <a:p>
              <a:pPr marL="0" lvl="0" indent="0" algn="ctr" rtl="0">
                <a:spcBef>
                  <a:spcPts val="0"/>
                </a:spcBef>
                <a:spcAft>
                  <a:spcPts val="0"/>
                </a:spcAft>
                <a:buNone/>
              </a:pPr>
              <a:endParaRPr sz="1200" b="1">
                <a:solidFill>
                  <a:srgbClr val="FFFFFF"/>
                </a:solidFill>
                <a:latin typeface="Roboto"/>
                <a:ea typeface="Roboto"/>
                <a:cs typeface="Roboto"/>
                <a:sym typeface="Roboto"/>
              </a:endParaRPr>
            </a:p>
          </p:txBody>
        </p:sp>
      </p:grpSp>
      <p:grpSp>
        <p:nvGrpSpPr>
          <p:cNvPr id="98" name="Google Shape;98;p17"/>
          <p:cNvGrpSpPr/>
          <p:nvPr/>
        </p:nvGrpSpPr>
        <p:grpSpPr>
          <a:xfrm>
            <a:off x="3187504" y="3276983"/>
            <a:ext cx="2768233" cy="3011603"/>
            <a:chOff x="2867112" y="2599927"/>
            <a:chExt cx="2108006" cy="2437164"/>
          </a:xfrm>
        </p:grpSpPr>
        <p:sp>
          <p:nvSpPr>
            <p:cNvPr id="99" name="Google Shape;99;p17"/>
            <p:cNvSpPr/>
            <p:nvPr/>
          </p:nvSpPr>
          <p:spPr>
            <a:xfrm rot="-2081188">
              <a:off x="3325156" y="2966530"/>
              <a:ext cx="1061085" cy="1941128"/>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00" name="Google Shape;100;p17"/>
            <p:cNvSpPr/>
            <p:nvPr/>
          </p:nvSpPr>
          <p:spPr>
            <a:xfrm rot="-2081187">
              <a:off x="3456358" y="2773799"/>
              <a:ext cx="1138968" cy="1690435"/>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7"/>
            <p:cNvSpPr txBox="1"/>
            <p:nvPr/>
          </p:nvSpPr>
          <p:spPr>
            <a:xfrm rot="2156379">
              <a:off x="3105494" y="3324582"/>
              <a:ext cx="1411746" cy="5628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chemeClr val="lt1"/>
                  </a:solidFill>
                  <a:latin typeface="Roboto"/>
                  <a:ea typeface="Roboto"/>
                  <a:cs typeface="Roboto"/>
                  <a:sym typeface="Roboto"/>
                </a:rPr>
                <a:t>Parents/schools/local area increasingly reliant on EHCPs to secure provision</a:t>
              </a:r>
              <a:endParaRPr sz="1200" b="1">
                <a:solidFill>
                  <a:schemeClr val="lt1"/>
                </a:solidFill>
                <a:latin typeface="Roboto"/>
                <a:ea typeface="Roboto"/>
                <a:cs typeface="Roboto"/>
                <a:sym typeface="Roboto"/>
              </a:endParaRPr>
            </a:p>
            <a:p>
              <a:pPr marL="0" lvl="0" indent="0" algn="ctr" rtl="0">
                <a:spcBef>
                  <a:spcPts val="0"/>
                </a:spcBef>
                <a:spcAft>
                  <a:spcPts val="0"/>
                </a:spcAft>
                <a:buNone/>
              </a:pPr>
              <a:endParaRPr sz="1200" b="1">
                <a:solidFill>
                  <a:srgbClr val="FFFFFF"/>
                </a:solidFill>
                <a:latin typeface="Roboto"/>
                <a:ea typeface="Roboto"/>
                <a:cs typeface="Roboto"/>
                <a:sym typeface="Roboto"/>
              </a:endParaRPr>
            </a:p>
          </p:txBody>
        </p:sp>
      </p:grpSp>
      <p:grpSp>
        <p:nvGrpSpPr>
          <p:cNvPr id="102" name="Google Shape;102;p17"/>
          <p:cNvGrpSpPr/>
          <p:nvPr/>
        </p:nvGrpSpPr>
        <p:grpSpPr>
          <a:xfrm>
            <a:off x="5118438" y="3109529"/>
            <a:ext cx="3183862" cy="2591933"/>
            <a:chOff x="4337515" y="2464414"/>
            <a:chExt cx="2424506" cy="2097542"/>
          </a:xfrm>
        </p:grpSpPr>
        <p:sp>
          <p:nvSpPr>
            <p:cNvPr id="103" name="Google Shape;103;p17"/>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7"/>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7"/>
            <p:cNvSpPr txBox="1"/>
            <p:nvPr/>
          </p:nvSpPr>
          <p:spPr>
            <a:xfrm rot="-2245873">
              <a:off x="4678593" y="3194693"/>
              <a:ext cx="1304523" cy="6921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Roboto"/>
                  <a:ea typeface="Roboto"/>
                  <a:cs typeface="Roboto"/>
                  <a:sym typeface="Roboto"/>
                </a:rPr>
                <a:t>Local Area becomes increasingly reliant on specialist provision</a:t>
              </a:r>
              <a:endParaRPr sz="1200" b="1">
                <a:solidFill>
                  <a:srgbClr val="FFFFFF"/>
                </a:solidFill>
                <a:latin typeface="Roboto"/>
                <a:ea typeface="Roboto"/>
                <a:cs typeface="Roboto"/>
                <a:sym typeface="Roboto"/>
              </a:endParaRPr>
            </a:p>
          </p:txBody>
        </p:sp>
      </p:grpSp>
      <p:grpSp>
        <p:nvGrpSpPr>
          <p:cNvPr id="106" name="Google Shape;106;p17"/>
          <p:cNvGrpSpPr/>
          <p:nvPr/>
        </p:nvGrpSpPr>
        <p:grpSpPr>
          <a:xfrm>
            <a:off x="3707510" y="152399"/>
            <a:ext cx="3078277" cy="2929435"/>
            <a:chOff x="3263096" y="71333"/>
            <a:chExt cx="2344104" cy="2370669"/>
          </a:xfrm>
        </p:grpSpPr>
        <p:sp>
          <p:nvSpPr>
            <p:cNvPr id="107" name="Google Shape;107;p17"/>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17"/>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17"/>
            <p:cNvSpPr txBox="1"/>
            <p:nvPr/>
          </p:nvSpPr>
          <p:spPr>
            <a:xfrm>
              <a:off x="3919788" y="1123225"/>
              <a:ext cx="13044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Roboto"/>
                  <a:ea typeface="Roboto"/>
                  <a:cs typeface="Roboto"/>
                  <a:sym typeface="Roboto"/>
                </a:rPr>
                <a:t>Budget Pressure Reductions in SEN support services  </a:t>
              </a:r>
              <a:endParaRPr sz="1200" b="1">
                <a:solidFill>
                  <a:srgbClr val="FFFFFF"/>
                </a:solidFill>
                <a:latin typeface="Roboto"/>
                <a:ea typeface="Roboto"/>
                <a:cs typeface="Roboto"/>
                <a:sym typeface="Roboto"/>
              </a:endParaRPr>
            </a:p>
            <a:p>
              <a:pPr marL="0" lvl="0" indent="0" algn="ctr" rtl="0">
                <a:spcBef>
                  <a:spcPts val="0"/>
                </a:spcBef>
                <a:spcAft>
                  <a:spcPts val="0"/>
                </a:spcAft>
                <a:buNone/>
              </a:pPr>
              <a:r>
                <a:rPr lang="en-GB" sz="1200" b="1">
                  <a:solidFill>
                    <a:srgbClr val="FFFFFF"/>
                  </a:solidFill>
                  <a:latin typeface="Roboto"/>
                  <a:ea typeface="Roboto"/>
                  <a:cs typeface="Roboto"/>
                  <a:sym typeface="Roboto"/>
                </a:rPr>
                <a:t>Top slices to mainstream budgets</a:t>
              </a:r>
              <a:endParaRPr sz="1200" b="1">
                <a:solidFill>
                  <a:srgbClr val="FFFFFF"/>
                </a:solidFill>
                <a:latin typeface="Roboto"/>
                <a:ea typeface="Roboto"/>
                <a:cs typeface="Roboto"/>
                <a:sym typeface="Roboto"/>
              </a:endParaRPr>
            </a:p>
          </p:txBody>
        </p:sp>
      </p:grpSp>
      <p:grpSp>
        <p:nvGrpSpPr>
          <p:cNvPr id="110" name="Google Shape;110;p17"/>
          <p:cNvGrpSpPr/>
          <p:nvPr/>
        </p:nvGrpSpPr>
        <p:grpSpPr>
          <a:xfrm>
            <a:off x="5454343" y="1058220"/>
            <a:ext cx="2979311" cy="3020050"/>
            <a:chOff x="4593307" y="804376"/>
            <a:chExt cx="2268741" cy="2444000"/>
          </a:xfrm>
        </p:grpSpPr>
        <p:sp>
          <p:nvSpPr>
            <p:cNvPr id="111" name="Google Shape;111;p17"/>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17"/>
            <p:cNvSpPr/>
            <p:nvPr/>
          </p:nvSpPr>
          <p:spPr>
            <a:xfrm rot="-2081187">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17"/>
            <p:cNvSpPr txBox="1"/>
            <p:nvPr/>
          </p:nvSpPr>
          <p:spPr>
            <a:xfrm rot="4352156">
              <a:off x="5032997" y="1939707"/>
              <a:ext cx="1304532" cy="5629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rgbClr val="FFFFFF"/>
                  </a:solidFill>
                  <a:latin typeface="Roboto"/>
                  <a:ea typeface="Roboto"/>
                  <a:cs typeface="Roboto"/>
                  <a:sym typeface="Roboto"/>
                </a:rPr>
                <a:t>Less capacity </a:t>
              </a:r>
              <a:endParaRPr sz="1200" b="1">
                <a:solidFill>
                  <a:srgbClr val="FFFFFF"/>
                </a:solidFill>
                <a:latin typeface="Roboto"/>
                <a:ea typeface="Roboto"/>
                <a:cs typeface="Roboto"/>
                <a:sym typeface="Roboto"/>
              </a:endParaRPr>
            </a:p>
            <a:p>
              <a:pPr marL="0" lvl="0" indent="0" algn="ctr" rtl="0">
                <a:spcBef>
                  <a:spcPts val="0"/>
                </a:spcBef>
                <a:spcAft>
                  <a:spcPts val="0"/>
                </a:spcAft>
                <a:buNone/>
              </a:pPr>
              <a:r>
                <a:rPr lang="en-GB" sz="1200" b="1">
                  <a:solidFill>
                    <a:srgbClr val="FFFFFF"/>
                  </a:solidFill>
                  <a:latin typeface="Roboto"/>
                  <a:ea typeface="Roboto"/>
                  <a:cs typeface="Roboto"/>
                  <a:sym typeface="Roboto"/>
                </a:rPr>
                <a:t>Fewer resources in mainstream schools </a:t>
              </a:r>
              <a:endParaRPr sz="1200" b="1">
                <a:solidFill>
                  <a:srgbClr val="FFFFFF"/>
                </a:solidFill>
                <a:latin typeface="Roboto"/>
                <a:ea typeface="Roboto"/>
                <a:cs typeface="Roboto"/>
                <a:sym typeface="Roboto"/>
              </a:endParaRPr>
            </a:p>
          </p:txBody>
        </p:sp>
      </p:grpSp>
      <p:sp>
        <p:nvSpPr>
          <p:cNvPr id="114" name="Google Shape;114;p17"/>
          <p:cNvSpPr/>
          <p:nvPr/>
        </p:nvSpPr>
        <p:spPr>
          <a:xfrm flipH="1">
            <a:off x="8109875" y="2310250"/>
            <a:ext cx="926400" cy="2706900"/>
          </a:xfrm>
          <a:prstGeom prst="curvedRightArrow">
            <a:avLst>
              <a:gd name="adj1" fmla="val 14971"/>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rot="10800000" flipH="1">
            <a:off x="2031825" y="2310250"/>
            <a:ext cx="851400" cy="2706900"/>
          </a:xfrm>
          <a:prstGeom prst="curvedRightArrow">
            <a:avLst>
              <a:gd name="adj1" fmla="val 14971"/>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txBox="1">
            <a:spLocks noGrp="1"/>
          </p:cNvSpPr>
          <p:nvPr>
            <p:ph type="title"/>
          </p:nvPr>
        </p:nvSpPr>
        <p:spPr>
          <a:xfrm>
            <a:off x="146175" y="-88075"/>
            <a:ext cx="7344600" cy="69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SEND - breaking the vicious cycle…..</a:t>
            </a:r>
            <a:endParaRPr sz="3000"/>
          </a:p>
        </p:txBody>
      </p:sp>
      <p:sp>
        <p:nvSpPr>
          <p:cNvPr id="117" name="Google Shape;117;p17"/>
          <p:cNvSpPr/>
          <p:nvPr/>
        </p:nvSpPr>
        <p:spPr>
          <a:xfrm>
            <a:off x="208175" y="716725"/>
            <a:ext cx="2979300" cy="1461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Complexity of SEND increasing   Demographic  growth         </a:t>
            </a:r>
            <a:endParaRPr>
              <a:solidFill>
                <a:schemeClr val="dk1"/>
              </a:solidFill>
            </a:endParaRPr>
          </a:p>
          <a:p>
            <a:pPr marL="0" lvl="0" indent="0" algn="l" rtl="0">
              <a:spcBef>
                <a:spcPts val="0"/>
              </a:spcBef>
              <a:spcAft>
                <a:spcPts val="0"/>
              </a:spcAft>
              <a:buNone/>
            </a:pPr>
            <a:r>
              <a:rPr lang="en-GB">
                <a:solidFill>
                  <a:schemeClr val="dk1"/>
                </a:solidFill>
              </a:rPr>
              <a:t>Public Sector austerity</a:t>
            </a:r>
            <a:endParaRPr>
              <a:solidFill>
                <a:schemeClr val="dk1"/>
              </a:solidFill>
            </a:endParaRPr>
          </a:p>
          <a:p>
            <a:pPr marL="0" lvl="0" indent="0" algn="l" rtl="0">
              <a:spcBef>
                <a:spcPts val="0"/>
              </a:spcBef>
              <a:spcAft>
                <a:spcPts val="0"/>
              </a:spcAft>
              <a:buNone/>
            </a:pPr>
            <a:r>
              <a:rPr lang="en-GB">
                <a:solidFill>
                  <a:schemeClr val="dk1"/>
                </a:solidFill>
              </a:rPr>
              <a:t>Fragmentation of Ed System      Disincentives for Inclusion   </a:t>
            </a:r>
            <a:endParaRPr/>
          </a:p>
        </p:txBody>
      </p:sp>
      <p:sp>
        <p:nvSpPr>
          <p:cNvPr id="118" name="Google Shape;118;p17"/>
          <p:cNvSpPr/>
          <p:nvPr/>
        </p:nvSpPr>
        <p:spPr>
          <a:xfrm>
            <a:off x="3004800" y="608225"/>
            <a:ext cx="2013900" cy="6291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734"/>
    </mc:Choice>
    <mc:Fallback xmlns="">
      <p:transition spd="slow" advTm="12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body" idx="1"/>
          </p:nvPr>
        </p:nvSpPr>
        <p:spPr>
          <a:xfrm>
            <a:off x="424800" y="1223800"/>
            <a:ext cx="8295000" cy="30936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endParaRPr sz="1400"/>
          </a:p>
          <a:p>
            <a:pPr marL="457200" lvl="0" indent="-342900" algn="l" rtl="0">
              <a:lnSpc>
                <a:spcPct val="100000"/>
              </a:lnSpc>
              <a:spcBef>
                <a:spcPts val="0"/>
              </a:spcBef>
              <a:spcAft>
                <a:spcPts val="0"/>
              </a:spcAft>
              <a:buSzPts val="1800"/>
              <a:buAutoNum type="arabicPeriod"/>
            </a:pPr>
            <a:r>
              <a:rPr lang="en-GB"/>
              <a:t>Mainstream offer – greater clarity/consistency about the range of needs that can/should be met in mainstream schools</a:t>
            </a:r>
            <a:endParaRPr/>
          </a:p>
          <a:p>
            <a:pPr marL="457200" lvl="0" indent="0" algn="l" rtl="0">
              <a:lnSpc>
                <a:spcPct val="100000"/>
              </a:lnSpc>
              <a:spcBef>
                <a:spcPts val="0"/>
              </a:spcBef>
              <a:spcAft>
                <a:spcPts val="0"/>
              </a:spcAft>
              <a:buNone/>
            </a:pPr>
            <a:endParaRPr/>
          </a:p>
          <a:p>
            <a:pPr marL="1828800" lvl="0" indent="-342900" algn="l" rtl="0">
              <a:lnSpc>
                <a:spcPct val="100000"/>
              </a:lnSpc>
              <a:spcBef>
                <a:spcPts val="0"/>
              </a:spcBef>
              <a:spcAft>
                <a:spcPts val="0"/>
              </a:spcAft>
              <a:buSzPts val="1800"/>
              <a:buChar char="-"/>
            </a:pPr>
            <a:r>
              <a:rPr lang="en-GB"/>
              <a:t>Notional SEN budgets </a:t>
            </a:r>
            <a:endParaRPr/>
          </a:p>
          <a:p>
            <a:pPr marL="1828800" lvl="0" indent="-342900" algn="l" rtl="0">
              <a:lnSpc>
                <a:spcPct val="100000"/>
              </a:lnSpc>
              <a:spcBef>
                <a:spcPts val="0"/>
              </a:spcBef>
              <a:spcAft>
                <a:spcPts val="0"/>
              </a:spcAft>
              <a:buSzPts val="1800"/>
              <a:buChar char="-"/>
            </a:pPr>
            <a:r>
              <a:rPr lang="en-GB"/>
              <a:t>Predictable (widespread) vs exceptional needs</a:t>
            </a:r>
            <a:endParaRPr/>
          </a:p>
          <a:p>
            <a:pPr marL="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AutoNum type="arabicPeriod"/>
            </a:pPr>
            <a:r>
              <a:rPr lang="en-GB"/>
              <a:t>Recommissioning specialist provision - developing clearer provision pathways for different levels/types of need (especially across phase transitions)</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AutoNum type="arabicPeriod"/>
            </a:pPr>
            <a:r>
              <a:rPr lang="en-GB"/>
              <a:t>16-25: strengthening preparation for adulthood</a:t>
            </a:r>
            <a:endParaRPr/>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r>
              <a:rPr lang="en-GB" sz="1400"/>
              <a:t>  </a:t>
            </a:r>
            <a:endParaRPr sz="1400"/>
          </a:p>
        </p:txBody>
      </p:sp>
      <p:sp>
        <p:nvSpPr>
          <p:cNvPr id="124" name="Google Shape;124;p18"/>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Recommendations from the </a:t>
            </a:r>
            <a:r>
              <a:rPr lang="en-GB" sz="3000" u="sng">
                <a:solidFill>
                  <a:schemeClr val="hlink"/>
                </a:solidFill>
                <a:hlinkClick r:id="rId5"/>
              </a:rPr>
              <a:t>High Needs Block Review</a:t>
            </a:r>
            <a:endParaRPr sz="30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097"/>
    </mc:Choice>
    <mc:Fallback xmlns="">
      <p:transition spd="slow" advTm="6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270200" y="-93311"/>
            <a:ext cx="8520600" cy="92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t>Summary timeline</a:t>
            </a:r>
            <a:endParaRPr sz="3600"/>
          </a:p>
        </p:txBody>
      </p:sp>
      <p:grpSp>
        <p:nvGrpSpPr>
          <p:cNvPr id="130" name="Google Shape;130;p19"/>
          <p:cNvGrpSpPr/>
          <p:nvPr/>
        </p:nvGrpSpPr>
        <p:grpSpPr>
          <a:xfrm>
            <a:off x="7720759" y="13347"/>
            <a:ext cx="1441007" cy="1274719"/>
            <a:chOff x="7466850" y="-2"/>
            <a:chExt cx="1677150" cy="1304327"/>
          </a:xfrm>
        </p:grpSpPr>
        <p:pic>
          <p:nvPicPr>
            <p:cNvPr id="131" name="Google Shape;131;p19"/>
            <p:cNvPicPr preferRelativeResize="0"/>
            <p:nvPr/>
          </p:nvPicPr>
          <p:blipFill>
            <a:blip r:embed="rId5">
              <a:alphaModFix/>
            </a:blip>
            <a:stretch>
              <a:fillRect/>
            </a:stretch>
          </p:blipFill>
          <p:spPr>
            <a:xfrm>
              <a:off x="8330500" y="0"/>
              <a:ext cx="813500" cy="567550"/>
            </a:xfrm>
            <a:prstGeom prst="rect">
              <a:avLst/>
            </a:prstGeom>
            <a:noFill/>
            <a:ln>
              <a:noFill/>
            </a:ln>
          </p:spPr>
        </p:pic>
        <p:pic>
          <p:nvPicPr>
            <p:cNvPr id="132" name="Google Shape;132;p19"/>
            <p:cNvPicPr preferRelativeResize="0"/>
            <p:nvPr/>
          </p:nvPicPr>
          <p:blipFill>
            <a:blip r:embed="rId6">
              <a:alphaModFix/>
            </a:blip>
            <a:stretch>
              <a:fillRect/>
            </a:stretch>
          </p:blipFill>
          <p:spPr>
            <a:xfrm>
              <a:off x="7466850" y="-2"/>
              <a:ext cx="813500" cy="813500"/>
            </a:xfrm>
            <a:prstGeom prst="rect">
              <a:avLst/>
            </a:prstGeom>
            <a:noFill/>
            <a:ln>
              <a:noFill/>
            </a:ln>
          </p:spPr>
        </p:pic>
        <p:pic>
          <p:nvPicPr>
            <p:cNvPr id="133" name="Google Shape;133;p19"/>
            <p:cNvPicPr preferRelativeResize="0"/>
            <p:nvPr/>
          </p:nvPicPr>
          <p:blipFill>
            <a:blip r:embed="rId7">
              <a:alphaModFix/>
            </a:blip>
            <a:stretch>
              <a:fillRect/>
            </a:stretch>
          </p:blipFill>
          <p:spPr>
            <a:xfrm>
              <a:off x="7553675" y="664475"/>
              <a:ext cx="639850" cy="639850"/>
            </a:xfrm>
            <a:prstGeom prst="rect">
              <a:avLst/>
            </a:prstGeom>
            <a:noFill/>
            <a:ln>
              <a:noFill/>
            </a:ln>
          </p:spPr>
        </p:pic>
      </p:grpSp>
      <p:sp>
        <p:nvSpPr>
          <p:cNvPr id="134" name="Google Shape;134;p1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a:t>
            </a:fld>
            <a:endParaRPr/>
          </a:p>
        </p:txBody>
      </p:sp>
      <p:graphicFrame>
        <p:nvGraphicFramePr>
          <p:cNvPr id="135" name="Google Shape;135;p19"/>
          <p:cNvGraphicFramePr/>
          <p:nvPr/>
        </p:nvGraphicFramePr>
        <p:xfrm>
          <a:off x="160850" y="1436175"/>
          <a:ext cx="8860300" cy="3779250"/>
        </p:xfrm>
        <a:graphic>
          <a:graphicData uri="http://schemas.openxmlformats.org/drawingml/2006/table">
            <a:tbl>
              <a:tblPr>
                <a:noFill/>
                <a:tableStyleId>{661FF813-E34D-4AAB-BBB9-B7857DA7FF5B}</a:tableStyleId>
              </a:tblPr>
              <a:tblGrid>
                <a:gridCol w="5765850">
                  <a:extLst>
                    <a:ext uri="{9D8B030D-6E8A-4147-A177-3AD203B41FA5}">
                      <a16:colId xmlns:a16="http://schemas.microsoft.com/office/drawing/2014/main" val="20000"/>
                    </a:ext>
                  </a:extLst>
                </a:gridCol>
                <a:gridCol w="1478400">
                  <a:extLst>
                    <a:ext uri="{9D8B030D-6E8A-4147-A177-3AD203B41FA5}">
                      <a16:colId xmlns:a16="http://schemas.microsoft.com/office/drawing/2014/main" val="20001"/>
                    </a:ext>
                  </a:extLst>
                </a:gridCol>
                <a:gridCol w="1616050">
                  <a:extLst>
                    <a:ext uri="{9D8B030D-6E8A-4147-A177-3AD203B41FA5}">
                      <a16:colId xmlns:a16="http://schemas.microsoft.com/office/drawing/2014/main" val="20002"/>
                    </a:ext>
                  </a:extLst>
                </a:gridCol>
              </a:tblGrid>
              <a:tr h="381000">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Peter Gray commissioned to undertake High Needs Block Review</a:t>
                      </a:r>
                      <a:endParaRPr/>
                    </a:p>
                  </a:txBody>
                  <a:tcPr marL="91425" marR="91425" marT="91425" marB="91425"/>
                </a:tc>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January 2019</a:t>
                      </a:r>
                      <a:endParaRPr/>
                    </a:p>
                  </a:txBody>
                  <a:tcPr marL="91425" marR="91425" marT="91425" marB="91425"/>
                </a:tc>
                <a:tc rowSpan="4">
                  <a:txBody>
                    <a:bodyPr/>
                    <a:lstStyle/>
                    <a:p>
                      <a:pPr marL="0" lvl="0" indent="0" algn="l" rtl="0">
                        <a:spcBef>
                          <a:spcPts val="0"/>
                        </a:spcBef>
                        <a:spcAft>
                          <a:spcPts val="0"/>
                        </a:spcAft>
                        <a:buNone/>
                      </a:pPr>
                      <a:r>
                        <a:rPr lang="en-GB" sz="1200"/>
                        <a:t>HNBR  - what are the issues we are being recommended to address?</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Visits to schools / settings / meetings with stakeholders</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t>Feb 2019</a:t>
                      </a:r>
                      <a:endParaRPr/>
                    </a:p>
                  </a:txBody>
                  <a:tcPr marL="91425" marR="91425" marT="91425" marB="91425"/>
                </a:tc>
                <a:tc vMerge="1">
                  <a:txBody>
                    <a:bodyPr/>
                    <a:lstStyle/>
                    <a:p>
                      <a:endParaRPr lang="en-US"/>
                    </a:p>
                  </a:txBody>
                  <a:tcPr/>
                </a:tc>
                <a:extLst>
                  <a:ext uri="{0D108BD9-81ED-4DB2-BD59-A6C34878D82A}">
                    <a16:rowId xmlns:a16="http://schemas.microsoft.com/office/drawing/2014/main" val="10001"/>
                  </a:ext>
                </a:extLst>
              </a:tr>
              <a:tr h="381000">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April 2019 - High Needs Block Review Initial recommendations</a:t>
                      </a:r>
                      <a:endParaRPr/>
                    </a:p>
                  </a:txBody>
                  <a:tcPr marL="91425" marR="91425" marT="91425" marB="91425"/>
                </a:tc>
                <a:tc>
                  <a:txBody>
                    <a:bodyPr/>
                    <a:lstStyle/>
                    <a:p>
                      <a:pPr marL="0" lvl="0" indent="0" algn="l" rtl="0">
                        <a:lnSpc>
                          <a:spcPct val="100000"/>
                        </a:lnSpc>
                        <a:spcBef>
                          <a:spcPts val="0"/>
                        </a:spcBef>
                        <a:spcAft>
                          <a:spcPts val="0"/>
                        </a:spcAft>
                        <a:buNone/>
                      </a:pPr>
                      <a:r>
                        <a:rPr lang="en-GB"/>
                        <a:t>April 2019</a:t>
                      </a:r>
                      <a:endParaRPr/>
                    </a:p>
                  </a:txBody>
                  <a:tcPr marL="91425" marR="91425" marT="91425" marB="91425"/>
                </a:tc>
                <a:tc v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Dissemination / meetings with schools/governors/members etc...</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July 2019</a:t>
                      </a:r>
                      <a:endParaRPr/>
                    </a:p>
                  </a:txBody>
                  <a:tcPr marL="91425" marR="91425" marT="91425" marB="91425"/>
                </a:tc>
                <a:tc vMerge="1">
                  <a:txBody>
                    <a:bodyPr/>
                    <a:lstStyle/>
                    <a:p>
                      <a:endParaRPr lang="en-US"/>
                    </a:p>
                  </a:txBody>
                  <a:tcPr/>
                </a:tc>
                <a:extLst>
                  <a:ext uri="{0D108BD9-81ED-4DB2-BD59-A6C34878D82A}">
                    <a16:rowId xmlns:a16="http://schemas.microsoft.com/office/drawing/2014/main" val="10003"/>
                  </a:ext>
                </a:extLst>
              </a:tr>
              <a:tr h="396200">
                <a:tc>
                  <a:txBody>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Education Leadership Group convened</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Sept 2019</a:t>
                      </a:r>
                      <a:endParaRPr>
                        <a:solidFill>
                          <a:schemeClr val="dk1"/>
                        </a:solidFill>
                        <a:latin typeface="Open Sans"/>
                        <a:ea typeface="Open Sans"/>
                        <a:cs typeface="Open Sans"/>
                        <a:sym typeface="Open Sans"/>
                      </a:endParaRPr>
                    </a:p>
                  </a:txBody>
                  <a:tcPr marL="91425" marR="91425" marT="91425" marB="91425"/>
                </a:tc>
                <a:tc rowSpan="4">
                  <a:txBody>
                    <a:bodyPr/>
                    <a:lstStyle/>
                    <a:p>
                      <a:pPr marL="0" lvl="0" indent="0" algn="l" rtl="0">
                        <a:spcBef>
                          <a:spcPts val="0"/>
                        </a:spcBef>
                        <a:spcAft>
                          <a:spcPts val="0"/>
                        </a:spcAft>
                        <a:buNone/>
                      </a:pPr>
                      <a:r>
                        <a:rPr lang="en-GB" sz="1200"/>
                        <a:t>Developing proposals to address the HNBR recommendations...</a:t>
                      </a:r>
                      <a:endParaRPr sz="1200"/>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Mainstream Predictable Needs Working Group </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Oct - Jan 2020</a:t>
                      </a:r>
                      <a:endParaRPr>
                        <a:solidFill>
                          <a:schemeClr val="dk1"/>
                        </a:solidFill>
                        <a:latin typeface="Open Sans"/>
                        <a:ea typeface="Open Sans"/>
                        <a:cs typeface="Open Sans"/>
                        <a:sym typeface="Open Sans"/>
                      </a:endParaRPr>
                    </a:p>
                  </a:txBody>
                  <a:tcPr marL="91425" marR="91425" marT="91425" marB="91425"/>
                </a:tc>
                <a:tc vMerge="1">
                  <a:txBody>
                    <a:bodyPr/>
                    <a:lstStyle/>
                    <a:p>
                      <a:endParaRPr lang="en-US"/>
                    </a:p>
                  </a:txBody>
                  <a:tcPr/>
                </a:tc>
                <a:extLst>
                  <a:ext uri="{0D108BD9-81ED-4DB2-BD59-A6C34878D82A}">
                    <a16:rowId xmlns:a16="http://schemas.microsoft.com/office/drawing/2014/main" val="10005"/>
                  </a:ext>
                </a:extLst>
              </a:tr>
              <a:tr h="396200">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16-25 Preparation for Adulthood Working Group</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Jan - April 2020</a:t>
                      </a:r>
                      <a:endParaRPr>
                        <a:solidFill>
                          <a:schemeClr val="dk1"/>
                        </a:solidFill>
                        <a:latin typeface="Open Sans"/>
                        <a:ea typeface="Open Sans"/>
                        <a:cs typeface="Open Sans"/>
                        <a:sym typeface="Open Sans"/>
                      </a:endParaRPr>
                    </a:p>
                  </a:txBody>
                  <a:tcPr marL="91425" marR="91425" marT="91425" marB="91425"/>
                </a:tc>
                <a:tc vMerge="1">
                  <a:txBody>
                    <a:bodyPr/>
                    <a:lstStyle/>
                    <a:p>
                      <a:endParaRPr lang="en-US"/>
                    </a:p>
                  </a:txBody>
                  <a:tcPr/>
                </a:tc>
                <a:extLst>
                  <a:ext uri="{0D108BD9-81ED-4DB2-BD59-A6C34878D82A}">
                    <a16:rowId xmlns:a16="http://schemas.microsoft.com/office/drawing/2014/main" val="10006"/>
                  </a:ext>
                </a:extLst>
              </a:tr>
              <a:tr h="396200">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Recommissioning Working Group</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June - Dec 2020</a:t>
                      </a:r>
                      <a:endParaRPr>
                        <a:solidFill>
                          <a:schemeClr val="dk1"/>
                        </a:solidFill>
                        <a:latin typeface="Open Sans"/>
                        <a:ea typeface="Open Sans"/>
                        <a:cs typeface="Open Sans"/>
                        <a:sym typeface="Open Sans"/>
                      </a:endParaRPr>
                    </a:p>
                  </a:txBody>
                  <a:tcPr marL="91425" marR="91425" marT="91425" marB="91425"/>
                </a:tc>
                <a:tc vMerge="1">
                  <a:txBody>
                    <a:bodyPr/>
                    <a:lstStyle/>
                    <a:p>
                      <a:endParaRPr lang="en-US"/>
                    </a:p>
                  </a:txBody>
                  <a:tcPr/>
                </a:tc>
                <a:extLst>
                  <a:ext uri="{0D108BD9-81ED-4DB2-BD59-A6C34878D82A}">
                    <a16:rowId xmlns:a16="http://schemas.microsoft.com/office/drawing/2014/main" val="10007"/>
                  </a:ext>
                </a:extLst>
              </a:tr>
              <a:tr h="396200">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Implementation Phase</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lnSpc>
                          <a:spcPct val="100000"/>
                        </a:lnSpc>
                        <a:spcBef>
                          <a:spcPts val="0"/>
                        </a:spcBef>
                        <a:spcAft>
                          <a:spcPts val="0"/>
                        </a:spcAft>
                        <a:buNone/>
                      </a:pPr>
                      <a:r>
                        <a:rPr lang="en-GB">
                          <a:solidFill>
                            <a:schemeClr val="dk1"/>
                          </a:solidFill>
                          <a:latin typeface="Open Sans"/>
                          <a:ea typeface="Open Sans"/>
                          <a:cs typeface="Open Sans"/>
                          <a:sym typeface="Open Sans"/>
                        </a:rPr>
                        <a:t>From Sept 2020</a:t>
                      </a:r>
                      <a:endParaRPr>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GB" sz="1200"/>
                        <a:t>Implementing the proposals...</a:t>
                      </a:r>
                      <a:endParaRPr sz="1200"/>
                    </a:p>
                  </a:txBody>
                  <a:tcPr marL="91425" marR="91425" marT="91425" marB="91425"/>
                </a:tc>
                <a:extLst>
                  <a:ext uri="{0D108BD9-81ED-4DB2-BD59-A6C34878D82A}">
                    <a16:rowId xmlns:a16="http://schemas.microsoft.com/office/drawing/2014/main" val="1000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73"/>
    </mc:Choice>
    <mc:Fallback xmlns="">
      <p:transition spd="slow" advTm="2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body" idx="1"/>
          </p:nvPr>
        </p:nvSpPr>
        <p:spPr>
          <a:xfrm>
            <a:off x="348600" y="1376200"/>
            <a:ext cx="8200500" cy="309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900"/>
              <a:t>Mainstream working group met between October 2019 to January 2021 and agreed following recommendations:</a:t>
            </a:r>
            <a:endParaRPr sz="2300"/>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r>
              <a:rPr lang="en-GB" sz="1700"/>
              <a:t>A. Notional SEND Funding to be reviewed, </a:t>
            </a:r>
            <a:r>
              <a:rPr lang="en-GB" sz="1700" b="1"/>
              <a:t>a revised methodology for calculating Notional Funding</a:t>
            </a:r>
            <a:r>
              <a:rPr lang="en-GB" sz="1700"/>
              <a:t> be agreed through Schools Forum and that a methodology for collecting information on notional funding be agreed.</a:t>
            </a:r>
            <a:endParaRPr sz="1700"/>
          </a:p>
          <a:p>
            <a:pPr marL="0" lvl="0" indent="0" algn="l" rtl="0">
              <a:lnSpc>
                <a:spcPct val="100000"/>
              </a:lnSpc>
              <a:spcBef>
                <a:spcPts val="1000"/>
              </a:spcBef>
              <a:spcAft>
                <a:spcPts val="0"/>
              </a:spcAft>
              <a:buNone/>
            </a:pPr>
            <a:endParaRPr sz="500"/>
          </a:p>
          <a:p>
            <a:pPr marL="0" lvl="0" indent="0" algn="l" rtl="0">
              <a:lnSpc>
                <a:spcPct val="100000"/>
              </a:lnSpc>
              <a:spcBef>
                <a:spcPts val="1000"/>
              </a:spcBef>
              <a:spcAft>
                <a:spcPts val="0"/>
              </a:spcAft>
              <a:buNone/>
            </a:pPr>
            <a:r>
              <a:rPr lang="en-GB" sz="1700"/>
              <a:t>B. Provide </a:t>
            </a:r>
            <a:r>
              <a:rPr lang="en-GB" sz="1700" b="1"/>
              <a:t>additional devolved funding</a:t>
            </a:r>
            <a:r>
              <a:rPr lang="en-GB" sz="1700"/>
              <a:t> to mainstream schools (at a school level) to support predictable needs in school settings</a:t>
            </a:r>
            <a:endParaRPr sz="1700"/>
          </a:p>
          <a:p>
            <a:pPr marL="0" lvl="0" indent="0" algn="l" rtl="0">
              <a:lnSpc>
                <a:spcPct val="100000"/>
              </a:lnSpc>
              <a:spcBef>
                <a:spcPts val="1000"/>
              </a:spcBef>
              <a:spcAft>
                <a:spcPts val="0"/>
              </a:spcAft>
              <a:buNone/>
            </a:pPr>
            <a:endParaRPr sz="300"/>
          </a:p>
          <a:p>
            <a:pPr marL="0" lvl="0" indent="0" algn="l" rtl="0">
              <a:lnSpc>
                <a:spcPct val="100000"/>
              </a:lnSpc>
              <a:spcBef>
                <a:spcPts val="1000"/>
              </a:spcBef>
              <a:spcAft>
                <a:spcPts val="0"/>
              </a:spcAft>
              <a:buNone/>
            </a:pPr>
            <a:r>
              <a:rPr lang="en-GB" sz="1700"/>
              <a:t>C. To set up and fund </a:t>
            </a:r>
            <a:r>
              <a:rPr lang="en-GB" sz="1700" b="1"/>
              <a:t>cluster arrangements</a:t>
            </a:r>
            <a:r>
              <a:rPr lang="en-GB" sz="1700"/>
              <a:t> whereby SENCOs from all mainstream schools in the Borough can moderate, challenge, support requests for EHC assessments prior to SEND panel, share best practice / provide support, share resources / training, peer reviews etc...</a:t>
            </a:r>
            <a:endParaRPr sz="1700"/>
          </a:p>
          <a:p>
            <a:pPr marL="9144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sz="1400"/>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r>
              <a:rPr lang="en-GB" sz="1400"/>
              <a:t>  </a:t>
            </a:r>
            <a:endParaRPr sz="1400"/>
          </a:p>
        </p:txBody>
      </p:sp>
      <p:sp>
        <p:nvSpPr>
          <p:cNvPr id="141" name="Google Shape;141;p20"/>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Workstream 1 - Mainstream working group proposals</a:t>
            </a:r>
            <a:endParaRPr sz="300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570"/>
    </mc:Choice>
    <mc:Fallback xmlns="">
      <p:transition spd="slow" advTm="9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body" idx="1"/>
          </p:nvPr>
        </p:nvSpPr>
        <p:spPr>
          <a:xfrm>
            <a:off x="348600" y="1376200"/>
            <a:ext cx="8200500" cy="30936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SzPts val="1700"/>
              <a:buChar char="-"/>
            </a:pPr>
            <a:r>
              <a:rPr lang="en-GB" sz="1700"/>
              <a:t>A - a </a:t>
            </a:r>
            <a:r>
              <a:rPr lang="en-GB" sz="1700" u="sng">
                <a:solidFill>
                  <a:schemeClr val="hlink"/>
                </a:solidFill>
                <a:hlinkClick r:id="rId5"/>
              </a:rPr>
              <a:t>revised methodology </a:t>
            </a:r>
            <a:r>
              <a:rPr lang="en-GB" sz="1700"/>
              <a:t>for calculating notional SEND funding was agreed by Schools Forum in January 2020 and is effective from April 2020</a:t>
            </a:r>
            <a:endParaRPr sz="1700"/>
          </a:p>
          <a:p>
            <a:pPr marL="457200" lvl="0" indent="0" algn="l" rtl="0">
              <a:lnSpc>
                <a:spcPct val="100000"/>
              </a:lnSpc>
              <a:spcBef>
                <a:spcPts val="1000"/>
              </a:spcBef>
              <a:spcAft>
                <a:spcPts val="0"/>
              </a:spcAft>
              <a:buNone/>
            </a:pPr>
            <a:endParaRPr sz="800"/>
          </a:p>
          <a:p>
            <a:pPr marL="457200" lvl="0" indent="-336550" algn="l" rtl="0">
              <a:lnSpc>
                <a:spcPct val="100000"/>
              </a:lnSpc>
              <a:spcBef>
                <a:spcPts val="1000"/>
              </a:spcBef>
              <a:spcAft>
                <a:spcPts val="0"/>
              </a:spcAft>
              <a:buSzPts val="1700"/>
              <a:buChar char="-"/>
            </a:pPr>
            <a:r>
              <a:rPr lang="en-GB" sz="1700"/>
              <a:t>B - </a:t>
            </a:r>
            <a:r>
              <a:rPr lang="en-GB" sz="1700" u="sng">
                <a:solidFill>
                  <a:schemeClr val="hlink"/>
                </a:solidFill>
                <a:hlinkClick r:id="rId6"/>
              </a:rPr>
              <a:t>Additional predictable needs</a:t>
            </a:r>
            <a:r>
              <a:rPr lang="en-GB" sz="1700"/>
              <a:t> funding has been agreed for mainstream schools from September 2020 - work underway on finalising the methodology.</a:t>
            </a:r>
            <a:endParaRPr sz="1700"/>
          </a:p>
          <a:p>
            <a:pPr marL="457200" lvl="0" indent="0" algn="l" rtl="0">
              <a:lnSpc>
                <a:spcPct val="100000"/>
              </a:lnSpc>
              <a:spcBef>
                <a:spcPts val="1000"/>
              </a:spcBef>
              <a:spcAft>
                <a:spcPts val="0"/>
              </a:spcAft>
              <a:buNone/>
            </a:pPr>
            <a:endParaRPr sz="800"/>
          </a:p>
          <a:p>
            <a:pPr marL="457200" lvl="0" indent="-336550" algn="l" rtl="0">
              <a:lnSpc>
                <a:spcPct val="100000"/>
              </a:lnSpc>
              <a:spcBef>
                <a:spcPts val="1000"/>
              </a:spcBef>
              <a:spcAft>
                <a:spcPts val="0"/>
              </a:spcAft>
              <a:buSzPts val="1700"/>
              <a:buChar char="-"/>
            </a:pPr>
            <a:r>
              <a:rPr lang="en-GB" sz="1700"/>
              <a:t>C - funding for SENCO clusters has been agreed, dates and venues have been set for the new academic year and circulated to schools and the local area is in the process of purchasing provision mapping software for all schools in the Borough to support the implementation of the recommendations</a:t>
            </a:r>
            <a:endParaRPr sz="1700"/>
          </a:p>
          <a:p>
            <a:pPr marL="9144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sz="1400"/>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r>
              <a:rPr lang="en-GB" sz="1400"/>
              <a:t>  </a:t>
            </a:r>
            <a:endParaRPr sz="1400"/>
          </a:p>
        </p:txBody>
      </p:sp>
      <p:sp>
        <p:nvSpPr>
          <p:cNvPr id="147" name="Google Shape;147;p21"/>
          <p:cNvSpPr txBox="1">
            <a:spLocks noGrp="1"/>
          </p:cNvSpPr>
          <p:nvPr>
            <p:ph type="title"/>
          </p:nvPr>
        </p:nvSpPr>
        <p:spPr>
          <a:xfrm>
            <a:off x="273825" y="292922"/>
            <a:ext cx="8489700" cy="7860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GB" sz="3000"/>
              <a:t> Mainstream working group progress</a:t>
            </a:r>
            <a:endParaRPr sz="30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323"/>
    </mc:Choice>
    <mc:Fallback xmlns="">
      <p:transition spd="slow" advTm="10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CC743620DC0B4FB0806D51211C6CF9" ma:contentTypeVersion="12" ma:contentTypeDescription="Create a new document." ma:contentTypeScope="" ma:versionID="5821f4d2ae95d5a75418ecd55494db31">
  <xsd:schema xmlns:xsd="http://www.w3.org/2001/XMLSchema" xmlns:xs="http://www.w3.org/2001/XMLSchema" xmlns:p="http://schemas.microsoft.com/office/2006/metadata/properties" xmlns:ns3="df7f75e7-9f4b-4bc6-876f-f0d6fcae6b78" xmlns:ns4="8717a163-0512-468a-94c4-5c7cedfa7a43" targetNamespace="http://schemas.microsoft.com/office/2006/metadata/properties" ma:root="true" ma:fieldsID="5194dd3ee482380f52844f00a84fd080" ns3:_="" ns4:_="">
    <xsd:import namespace="df7f75e7-9f4b-4bc6-876f-f0d6fcae6b78"/>
    <xsd:import namespace="8717a163-0512-468a-94c4-5c7cedfa7a4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f75e7-9f4b-4bc6-876f-f0d6fcae6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17a163-0512-468a-94c4-5c7cedfa7a4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BF094C-B8AE-4570-B995-D640B4D04A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7f75e7-9f4b-4bc6-876f-f0d6fcae6b78"/>
    <ds:schemaRef ds:uri="8717a163-0512-468a-94c4-5c7cedfa7a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C3242D-5EDA-471D-A6C2-D03B9BEDFE96}">
  <ds:schemaRefs>
    <ds:schemaRef ds:uri="http://schemas.microsoft.com/sharepoint/v3/contenttype/forms"/>
  </ds:schemaRefs>
</ds:datastoreItem>
</file>

<file path=customXml/itemProps3.xml><?xml version="1.0" encoding="utf-8"?>
<ds:datastoreItem xmlns:ds="http://schemas.openxmlformats.org/officeDocument/2006/customXml" ds:itemID="{1E370E8E-0293-4A95-9E88-23ECC409005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135</TotalTime>
  <Words>1177</Words>
  <Application>Microsoft Office PowerPoint</Application>
  <PresentationFormat>On-screen Show (16:10)</PresentationFormat>
  <Paragraphs>155</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Open Sans</vt:lpstr>
      <vt:lpstr>Arial</vt:lpstr>
      <vt:lpstr>Economica</vt:lpstr>
      <vt:lpstr>Luxe</vt:lpstr>
      <vt:lpstr>To hear narration on these slides:        </vt:lpstr>
      <vt:lpstr> High Needs  Block Review  Update for the Local Area (narrated)</vt:lpstr>
      <vt:lpstr>Purpose:        </vt:lpstr>
      <vt:lpstr>What is the High Needs Block?</vt:lpstr>
      <vt:lpstr>SEND - breaking the vicious cycle…..</vt:lpstr>
      <vt:lpstr>Recommendations from the High Needs Block Review</vt:lpstr>
      <vt:lpstr>Summary timeline</vt:lpstr>
      <vt:lpstr>Workstream 1 - Mainstream working group proposals</vt:lpstr>
      <vt:lpstr> Mainstream working group progress</vt:lpstr>
      <vt:lpstr> Actions for schools through the summer term…...</vt:lpstr>
      <vt:lpstr>Workstream 2. Recommissioning Specialist Provision (starting shortly) </vt:lpstr>
      <vt:lpstr>Workstream 3. Preparation for Adulthood (PfA)  </vt:lpstr>
      <vt:lpstr>Please get in touch with the relevant contacts for each workstream if you have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Needs  Block Review  Update for the Local Area (narrated)</dc:title>
  <dc:creator>Samantha Clark</dc:creator>
  <cp:lastModifiedBy>Samantha Clark</cp:lastModifiedBy>
  <cp:revision>9</cp:revision>
  <dcterms:modified xsi:type="dcterms:W3CDTF">2020-06-04T08:55:30Z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0x010100BACC743620DC0B4FB0806D51211C6CF9</vt:lpwstr>
  </property>
</Properties>
</file>