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3.xml" ContentType="application/vnd.openxmlformats-officedocument.theme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4"/>
    <p:sldMasterId id="2147483680" r:id="rId5"/>
  </p:sldMasterIdLst>
  <p:notesMasterIdLst>
    <p:notesMasterId r:id="rId28"/>
  </p:notesMasterIdLst>
  <p:handoutMasterIdLst>
    <p:handoutMasterId r:id="rId29"/>
  </p:handoutMasterIdLst>
  <p:sldIdLst>
    <p:sldId id="307" r:id="rId6"/>
    <p:sldId id="329" r:id="rId7"/>
    <p:sldId id="343" r:id="rId8"/>
    <p:sldId id="344" r:id="rId9"/>
    <p:sldId id="346" r:id="rId10"/>
    <p:sldId id="345" r:id="rId11"/>
    <p:sldId id="330" r:id="rId12"/>
    <p:sldId id="331" r:id="rId13"/>
    <p:sldId id="332" r:id="rId14"/>
    <p:sldId id="338" r:id="rId15"/>
    <p:sldId id="347" r:id="rId16"/>
    <p:sldId id="333" r:id="rId17"/>
    <p:sldId id="334" r:id="rId18"/>
    <p:sldId id="335" r:id="rId19"/>
    <p:sldId id="336" r:id="rId20"/>
    <p:sldId id="337" r:id="rId21"/>
    <p:sldId id="339" r:id="rId22"/>
    <p:sldId id="340" r:id="rId23"/>
    <p:sldId id="341" r:id="rId24"/>
    <p:sldId id="342" r:id="rId25"/>
    <p:sldId id="348" r:id="rId26"/>
    <p:sldId id="309" r:id="rId27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196268-C5E0-523C-50D2-F36BB88CD412}" v="240" dt="2020-07-06T09:41:32.277"/>
    <p1510:client id="{10A0BF31-56A5-E6FA-BD1B-D1A8C975BFE1}" v="23" dt="2020-07-10T08:13:43.474"/>
    <p1510:client id="{4C495CBB-5DDF-6E69-9A51-BFBDA639D9AD}" v="2146" dt="2020-07-03T13:24:20.338"/>
    <p1510:client id="{720F5C38-B052-5169-320C-BE903E65F688}" v="180" dt="2020-07-06T09:10:39.276"/>
    <p1510:client id="{C08EC68F-1EE5-E3D4-DDC3-2A62D53A1DED}" v="277" dt="2020-07-07T15:40:33.389"/>
    <p1510:client id="{FF62DB95-4D54-68A7-4C9B-E88E2780330B}" v="455" dt="2020-07-03T16:22:09.1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516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74668A-67C6-4B07-AD21-3728F134CC8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783219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35DE2D-CE03-4321-9396-2C72F2B251C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7080385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>
            <a:spLocks noGrp="1"/>
          </p:cNvSpPr>
          <p:nvPr>
            <p:ph type="title"/>
          </p:nvPr>
        </p:nvSpPr>
        <p:spPr>
          <a:xfrm>
            <a:off x="531351" y="3071812"/>
            <a:ext cx="2730393" cy="506551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314764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>
            <a:spLocks noGrp="1"/>
          </p:cNvSpPr>
          <p:nvPr>
            <p:ph type="body" sz="quarter" idx="1"/>
          </p:nvPr>
        </p:nvSpPr>
        <p:spPr>
          <a:xfrm>
            <a:off x="597557" y="4171228"/>
            <a:ext cx="2359112" cy="2444607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1D89B-ABE1-46EE-B06D-466FB2E936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145755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Oval 12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Straight Connector 19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022BD-3314-4D54-8870-EAA67986841B}" type="datetimeFigureOut">
              <a:rPr lang="en-GB">
                <a:solidFill>
                  <a:srgbClr val="4F271C"/>
                </a:solidFill>
              </a:rPr>
              <a:pPr>
                <a:defRPr/>
              </a:pPr>
              <a:t>16/07/2020</a:t>
            </a:fld>
            <a:endParaRPr lang="en-GB">
              <a:solidFill>
                <a:srgbClr val="4F271C"/>
              </a:solidFill>
            </a:endParaRPr>
          </a:p>
        </p:txBody>
      </p:sp>
      <p:sp>
        <p:nvSpPr>
          <p:cNvPr id="13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818E9-1248-4D36-8EC4-7AD2C917832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4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4F27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120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osing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Body Level One…"/>
          <p:cNvSpPr>
            <a:spLocks noGrp="1"/>
          </p:cNvSpPr>
          <p:nvPr>
            <p:ph type="body" sz="quarter" idx="1"/>
          </p:nvPr>
        </p:nvSpPr>
        <p:spPr>
          <a:xfrm>
            <a:off x="383977" y="4160049"/>
            <a:ext cx="2525497" cy="243006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464126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osing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Body Level One…"/>
          <p:cNvSpPr>
            <a:spLocks noGrp="1"/>
          </p:cNvSpPr>
          <p:nvPr>
            <p:ph type="body" sz="quarter" idx="1"/>
          </p:nvPr>
        </p:nvSpPr>
        <p:spPr>
          <a:xfrm>
            <a:off x="383977" y="4160049"/>
            <a:ext cx="2525497" cy="243006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CEB6C-F7AC-4394-B4A6-05A3F81144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624222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427" y="6356821"/>
            <a:ext cx="2057176" cy="36500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5D5AD5F-C7F0-4AFC-A298-EEB5D27163AB}" type="datetimeFigureOut">
              <a:rPr lang="en-GB" sz="3023" smtClean="0">
                <a:solidFill>
                  <a:srgbClr val="314764"/>
                </a:solidFill>
                <a:latin typeface="Arial" panose="020B0604020202020204" pitchFamily="34" charset="0"/>
                <a:cs typeface="Arial" charset="0"/>
                <a:sym typeface="Avenir Heavy"/>
              </a:rPr>
              <a:pPr defTabSz="4107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16/07/2020</a:t>
            </a:fld>
            <a:endParaRPr lang="en-GB" sz="3023">
              <a:solidFill>
                <a:srgbClr val="314764"/>
              </a:solidFill>
              <a:latin typeface="Arial" panose="020B0604020202020204" pitchFamily="34" charset="0"/>
              <a:cs typeface="Arial" charset="0"/>
              <a:sym typeface="Avenir Heavy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9397" y="6356821"/>
            <a:ext cx="3085207" cy="36500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3023">
              <a:solidFill>
                <a:srgbClr val="314764"/>
              </a:solidFill>
              <a:latin typeface="Arial" panose="020B0604020202020204" pitchFamily="34" charset="0"/>
              <a:cs typeface="Arial" charset="0"/>
              <a:sym typeface="Avenir Heavy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416853" y="6505278"/>
            <a:ext cx="301366" cy="29738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BC6B7-5CE2-4E74-BC00-90F7095E256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4378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ChangeArrowheads="1"/>
          </p:cNvSpPr>
          <p:nvPr>
            <p:ph type="dt" sz="half" idx="10"/>
          </p:nvPr>
        </p:nvSpPr>
        <p:spPr>
          <a:xfrm>
            <a:off x="457647" y="6245200"/>
            <a:ext cx="2133079" cy="47662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3023">
              <a:solidFill>
                <a:srgbClr val="314764"/>
              </a:solidFill>
              <a:latin typeface="Arial" panose="020B0604020202020204" pitchFamily="34" charset="0"/>
              <a:cs typeface="Arial" charset="0"/>
              <a:sym typeface="Avenir Heavy"/>
            </a:endParaRPr>
          </a:p>
        </p:txBody>
      </p:sp>
      <p:sp>
        <p:nvSpPr>
          <p:cNvPr id="3" name="Footer Placeholder 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75" y="6245200"/>
            <a:ext cx="2895451" cy="47662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023">
                <a:solidFill>
                  <a:srgbClr val="314764"/>
                </a:solidFill>
                <a:latin typeface="Arial" panose="020B0604020202020204" pitchFamily="34" charset="0"/>
                <a:cs typeface="Arial" charset="0"/>
                <a:sym typeface="Avenir Heavy"/>
              </a:rPr>
              <a:t>Sutton ASD Service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4416853" y="6505278"/>
            <a:ext cx="301366" cy="29738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B8631C-647A-406E-8667-B03C5C1AEEE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64342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9" y="617538"/>
            <a:ext cx="7793037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endParaRPr lang="en-GB" noProof="0">
              <a:sym typeface="Avenir Book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457647" y="6245200"/>
            <a:ext cx="2133079" cy="47662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3023">
              <a:solidFill>
                <a:srgbClr val="314764"/>
              </a:solidFill>
              <a:latin typeface="Arial" panose="020B0604020202020204" pitchFamily="34" charset="0"/>
              <a:cs typeface="Arial" charset="0"/>
              <a:sym typeface="Avenir Heavy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75" y="6245200"/>
            <a:ext cx="2895451" cy="47662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3023">
              <a:solidFill>
                <a:srgbClr val="314764"/>
              </a:solidFill>
              <a:latin typeface="Arial" panose="020B0604020202020204" pitchFamily="34" charset="0"/>
              <a:cs typeface="Arial" charset="0"/>
              <a:sym typeface="Avenir Heavy"/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4416853" y="6505278"/>
            <a:ext cx="301366" cy="29738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29255D-57F5-4635-BA30-F5A2D8480B3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85947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13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18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Straight Connector 10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Straight Connector 1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Straight Connector 15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5" name="Straight Connector 21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Oval 22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Oval 23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Oval 25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Oval 24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CC9E3-C711-4409-9131-6FD1EE627E93}" type="datetimeFigureOut">
              <a:rPr lang="en-GB">
                <a:solidFill>
                  <a:srgbClr val="4F271C"/>
                </a:solidFill>
              </a:rPr>
              <a:pPr>
                <a:defRPr/>
              </a:pPr>
              <a:t>16/07/2020</a:t>
            </a:fld>
            <a:endParaRPr lang="en-GB">
              <a:solidFill>
                <a:srgbClr val="4F271C"/>
              </a:solidFill>
            </a:endParaRPr>
          </a:p>
        </p:txBody>
      </p:sp>
      <p:sp>
        <p:nvSpPr>
          <p:cNvPr id="23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4F271C"/>
              </a:solidFill>
            </a:endParaRPr>
          </a:p>
        </p:txBody>
      </p:sp>
      <p:sp>
        <p:nvSpPr>
          <p:cNvPr id="24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3174D-F021-4EA1-9684-5B273BDB18A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21290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Oval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69584-63AC-454C-AE31-4EB0ABD3A8FC}" type="datetimeFigureOut">
              <a:rPr lang="en-GB">
                <a:solidFill>
                  <a:srgbClr val="4F271C"/>
                </a:solidFill>
              </a:rPr>
              <a:pPr>
                <a:defRPr/>
              </a:pPr>
              <a:t>16/07/2020</a:t>
            </a:fld>
            <a:endParaRPr lang="en-GB">
              <a:solidFill>
                <a:srgbClr val="4F271C"/>
              </a:solidFill>
            </a:endParaRP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641FE-7848-4243-8730-4B0B60F85CE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3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4F27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71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9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10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11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traight Connector 12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Straight Connector 14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Straight Connector 15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9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Oval 20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Oval 21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Oval 22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Straight Connector 25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4F9E9-4CC6-4EA9-AADC-2117D4ABB218}" type="datetimeFigureOut">
              <a:rPr lang="en-GB">
                <a:solidFill>
                  <a:srgbClr val="E7DEC9"/>
                </a:solidFill>
              </a:rPr>
              <a:pPr>
                <a:defRPr/>
              </a:pPr>
              <a:t>16/07/2020</a:t>
            </a:fld>
            <a:endParaRPr lang="en-GB">
              <a:solidFill>
                <a:srgbClr val="E7DEC9"/>
              </a:solidFill>
            </a:endParaRPr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E7DEC9"/>
              </a:solidFill>
            </a:endParaRP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EC7D0D-EDAA-4E07-8422-3F8A5A2CD05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33084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traight Connector 8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Oval 13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41D3B-79BA-4FC2-8914-573DEC80D1DC}" type="datetimeFigureOut">
              <a:rPr lang="en-GB">
                <a:solidFill>
                  <a:srgbClr val="4F271C"/>
                </a:solidFill>
              </a:rPr>
              <a:pPr>
                <a:defRPr/>
              </a:pPr>
              <a:t>16/07/2020</a:t>
            </a:fld>
            <a:endParaRPr lang="en-GB">
              <a:solidFill>
                <a:srgbClr val="4F271C"/>
              </a:solidFill>
            </a:endParaRPr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A91FE-6101-4181-BB73-BDA3BE2BF93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4" name="Footer Placeholder 2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4F27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2408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Text"/>
          <p:cNvSpPr>
            <a:spLocks noGrp="1"/>
          </p:cNvSpPr>
          <p:nvPr>
            <p:ph type="title"/>
          </p:nvPr>
        </p:nvSpPr>
        <p:spPr bwMode="auto">
          <a:xfrm>
            <a:off x="271240" y="229940"/>
            <a:ext cx="8601521" cy="538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Avenir Heavy"/>
              </a:rPr>
              <a:t>Title Text</a:t>
            </a:r>
          </a:p>
        </p:txBody>
      </p:sp>
      <p:sp>
        <p:nvSpPr>
          <p:cNvPr id="1027" name="Body Level One…"/>
          <p:cNvSpPr>
            <a:spLocks noGrp="1"/>
          </p:cNvSpPr>
          <p:nvPr>
            <p:ph type="body" idx="1"/>
          </p:nvPr>
        </p:nvSpPr>
        <p:spPr bwMode="auto">
          <a:xfrm>
            <a:off x="482203" y="1608460"/>
            <a:ext cx="7648277" cy="4768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Avenir Book"/>
              </a:rPr>
              <a:t>Body Level One</a:t>
            </a:r>
          </a:p>
          <a:p>
            <a:pPr lvl="1"/>
            <a:r>
              <a:rPr lang="en-US" altLang="en-US">
                <a:sym typeface="Avenir Book"/>
              </a:rPr>
              <a:t>Body Level Two</a:t>
            </a:r>
          </a:p>
          <a:p>
            <a:pPr lvl="2"/>
            <a:r>
              <a:rPr lang="en-US" altLang="en-US">
                <a:sym typeface="Avenir Book"/>
              </a:rPr>
              <a:t>Body Level Three</a:t>
            </a:r>
          </a:p>
          <a:p>
            <a:pPr lvl="3"/>
            <a:r>
              <a:rPr lang="en-US" altLang="en-US">
                <a:sym typeface="Avenir Book"/>
              </a:rPr>
              <a:t>Body Level Four</a:t>
            </a:r>
          </a:p>
          <a:p>
            <a:pPr lvl="4"/>
            <a:r>
              <a:rPr lang="en-US" altLang="en-US">
                <a:sym typeface="Avenir Book"/>
              </a:rPr>
              <a:t>Body Level Five</a:t>
            </a:r>
          </a:p>
        </p:txBody>
      </p:sp>
      <p:sp>
        <p:nvSpPr>
          <p:cNvPr id="1028" name="Slide Number"/>
          <p:cNvSpPr>
            <a:spLocks noGrp="1"/>
          </p:cNvSpPr>
          <p:nvPr>
            <p:ph type="sldNum" sz="quarter" idx="2"/>
          </p:nvPr>
        </p:nvSpPr>
        <p:spPr bwMode="auto">
          <a:xfrm>
            <a:off x="4416853" y="6505278"/>
            <a:ext cx="301366" cy="297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none" lIns="50800" tIns="50800" rIns="50800" bIns="50800" numCol="1" anchor="t" anchorCtr="0" compatLnSpc="1">
            <a:prstTxWarp prst="textNoShape">
              <a:avLst/>
            </a:prstTxWarp>
            <a:spAutoFit/>
          </a:bodyPr>
          <a:lstStyle>
            <a:lvl1pPr algn="ctr" eaLnBrk="1" hangingPunct="0">
              <a:defRPr sz="1266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defTabSz="410751" fontAlgn="base">
              <a:spcBef>
                <a:spcPct val="0"/>
              </a:spcBef>
              <a:spcAft>
                <a:spcPct val="0"/>
              </a:spcAft>
              <a:defRPr/>
            </a:pPr>
            <a:fld id="{9F5AEA3A-AAA3-46BA-8EF8-4E25243B67AC}" type="slidenum">
              <a:rPr lang="en-US" altLang="en-US" smtClean="0"/>
              <a:pPr defTabSz="410751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7623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ransition spd="med"/>
  <p:hf sldNum="0" hdr="0" dt="0"/>
  <p:txStyles>
    <p:titleStyle>
      <a:lvl1pPr algn="l" defTabSz="410751" rtl="0" eaLnBrk="0" fontAlgn="base" hangingPunct="0">
        <a:spcBef>
          <a:spcPct val="0"/>
        </a:spcBef>
        <a:spcAft>
          <a:spcPct val="0"/>
        </a:spcAft>
        <a:defRPr sz="3023">
          <a:solidFill>
            <a:srgbClr val="FFFFFF"/>
          </a:solidFill>
          <a:latin typeface="+mn-lt"/>
          <a:ea typeface="+mn-ea"/>
          <a:cs typeface="+mn-cs"/>
          <a:sym typeface="Avenir Heavy"/>
        </a:defRPr>
      </a:lvl1pPr>
      <a:lvl2pPr algn="l" defTabSz="410751" rtl="0" eaLnBrk="0" fontAlgn="base" hangingPunct="0">
        <a:spcBef>
          <a:spcPct val="0"/>
        </a:spcBef>
        <a:spcAft>
          <a:spcPct val="0"/>
        </a:spcAft>
        <a:defRPr sz="3023">
          <a:solidFill>
            <a:srgbClr val="FFFFFF"/>
          </a:solidFill>
          <a:latin typeface="+mn-lt"/>
          <a:ea typeface="+mn-ea"/>
          <a:cs typeface="+mn-cs"/>
          <a:sym typeface="Avenir Heavy"/>
        </a:defRPr>
      </a:lvl2pPr>
      <a:lvl3pPr algn="l" defTabSz="410751" rtl="0" eaLnBrk="0" fontAlgn="base" hangingPunct="0">
        <a:spcBef>
          <a:spcPct val="0"/>
        </a:spcBef>
        <a:spcAft>
          <a:spcPct val="0"/>
        </a:spcAft>
        <a:defRPr sz="3023">
          <a:solidFill>
            <a:srgbClr val="FFFFFF"/>
          </a:solidFill>
          <a:latin typeface="+mn-lt"/>
          <a:ea typeface="+mn-ea"/>
          <a:cs typeface="+mn-cs"/>
          <a:sym typeface="Avenir Heavy"/>
        </a:defRPr>
      </a:lvl3pPr>
      <a:lvl4pPr algn="l" defTabSz="410751" rtl="0" eaLnBrk="0" fontAlgn="base" hangingPunct="0">
        <a:spcBef>
          <a:spcPct val="0"/>
        </a:spcBef>
        <a:spcAft>
          <a:spcPct val="0"/>
        </a:spcAft>
        <a:defRPr sz="3023">
          <a:solidFill>
            <a:srgbClr val="FFFFFF"/>
          </a:solidFill>
          <a:latin typeface="+mn-lt"/>
          <a:ea typeface="+mn-ea"/>
          <a:cs typeface="+mn-cs"/>
          <a:sym typeface="Avenir Heavy"/>
        </a:defRPr>
      </a:lvl4pPr>
      <a:lvl5pPr algn="l" defTabSz="410751" rtl="0" eaLnBrk="0" fontAlgn="base" hangingPunct="0">
        <a:spcBef>
          <a:spcPct val="0"/>
        </a:spcBef>
        <a:spcAft>
          <a:spcPct val="0"/>
        </a:spcAft>
        <a:defRPr sz="3023">
          <a:solidFill>
            <a:srgbClr val="FFFFFF"/>
          </a:solidFill>
          <a:latin typeface="+mn-lt"/>
          <a:ea typeface="+mn-ea"/>
          <a:cs typeface="+mn-cs"/>
          <a:sym typeface="Avenir Heavy"/>
        </a:defRPr>
      </a:lvl5pPr>
      <a:lvl6pPr marL="0" marR="0" indent="803643" algn="l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23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Heavy"/>
        </a:defRPr>
      </a:lvl6pPr>
      <a:lvl7pPr marL="0" marR="0" indent="964372" algn="l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23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Heavy"/>
        </a:defRPr>
      </a:lvl7pPr>
      <a:lvl8pPr marL="0" marR="0" indent="1125101" algn="l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23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Heavy"/>
        </a:defRPr>
      </a:lvl8pPr>
      <a:lvl9pPr marL="0" marR="0" indent="1285829" algn="l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23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Heavy"/>
        </a:defRPr>
      </a:lvl9pPr>
    </p:titleStyle>
    <p:bodyStyle>
      <a:lvl1pPr algn="l" defTabSz="410751" rtl="0" eaLnBrk="0" fontAlgn="base" hangingPunct="0">
        <a:spcBef>
          <a:spcPct val="0"/>
        </a:spcBef>
        <a:spcAft>
          <a:spcPct val="0"/>
        </a:spcAft>
        <a:defRPr sz="1406">
          <a:solidFill>
            <a:srgbClr val="314764"/>
          </a:solidFill>
          <a:latin typeface="Avenir Book"/>
          <a:ea typeface="Avenir Book"/>
          <a:cs typeface="Avenir Book"/>
          <a:sym typeface="Avenir Book"/>
        </a:defRPr>
      </a:lvl1pPr>
      <a:lvl2pPr indent="160729" algn="l" defTabSz="410751" rtl="0" eaLnBrk="0" fontAlgn="base" hangingPunct="0">
        <a:spcBef>
          <a:spcPct val="0"/>
        </a:spcBef>
        <a:spcAft>
          <a:spcPct val="0"/>
        </a:spcAft>
        <a:defRPr sz="1406">
          <a:solidFill>
            <a:srgbClr val="314764"/>
          </a:solidFill>
          <a:latin typeface="Avenir Book"/>
          <a:ea typeface="Avenir Book"/>
          <a:cs typeface="Avenir Book"/>
          <a:sym typeface="Avenir Book"/>
        </a:defRPr>
      </a:lvl2pPr>
      <a:lvl3pPr indent="321457" algn="l" defTabSz="410751" rtl="0" eaLnBrk="0" fontAlgn="base" hangingPunct="0">
        <a:spcBef>
          <a:spcPct val="0"/>
        </a:spcBef>
        <a:spcAft>
          <a:spcPct val="0"/>
        </a:spcAft>
        <a:defRPr sz="1406">
          <a:solidFill>
            <a:srgbClr val="314764"/>
          </a:solidFill>
          <a:latin typeface="Avenir Book"/>
          <a:ea typeface="Avenir Book"/>
          <a:cs typeface="Avenir Book"/>
          <a:sym typeface="Avenir Book"/>
        </a:defRPr>
      </a:lvl3pPr>
      <a:lvl4pPr indent="482186" algn="l" defTabSz="410751" rtl="0" eaLnBrk="0" fontAlgn="base" hangingPunct="0">
        <a:spcBef>
          <a:spcPct val="0"/>
        </a:spcBef>
        <a:spcAft>
          <a:spcPct val="0"/>
        </a:spcAft>
        <a:defRPr sz="1406">
          <a:solidFill>
            <a:srgbClr val="314764"/>
          </a:solidFill>
          <a:latin typeface="Avenir Book"/>
          <a:ea typeface="Avenir Book"/>
          <a:cs typeface="Avenir Book"/>
          <a:sym typeface="Avenir Book"/>
        </a:defRPr>
      </a:lvl4pPr>
      <a:lvl5pPr indent="642915" algn="l" defTabSz="410751" rtl="0" eaLnBrk="0" fontAlgn="base" hangingPunct="0">
        <a:spcBef>
          <a:spcPct val="0"/>
        </a:spcBef>
        <a:spcAft>
          <a:spcPct val="0"/>
        </a:spcAft>
        <a:defRPr sz="1406">
          <a:solidFill>
            <a:srgbClr val="314764"/>
          </a:solidFill>
          <a:latin typeface="Avenir Book"/>
          <a:ea typeface="Avenir Book"/>
          <a:cs typeface="Avenir Book"/>
          <a:sym typeface="Avenir Book"/>
        </a:defRPr>
      </a:lvl5pPr>
      <a:lvl6pPr marL="0" marR="0" indent="803643" algn="l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6" b="0" i="0" u="none" strike="noStrike" cap="none" spc="0" baseline="0">
          <a:ln>
            <a:noFill/>
          </a:ln>
          <a:solidFill>
            <a:srgbClr val="314764"/>
          </a:solidFill>
          <a:uFillTx/>
          <a:latin typeface="Avenir Book"/>
          <a:ea typeface="Avenir Book"/>
          <a:cs typeface="Avenir Book"/>
          <a:sym typeface="Avenir Book"/>
        </a:defRPr>
      </a:lvl6pPr>
      <a:lvl7pPr marL="0" marR="0" indent="964372" algn="l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6" b="0" i="0" u="none" strike="noStrike" cap="none" spc="0" baseline="0">
          <a:ln>
            <a:noFill/>
          </a:ln>
          <a:solidFill>
            <a:srgbClr val="314764"/>
          </a:solidFill>
          <a:uFillTx/>
          <a:latin typeface="Avenir Book"/>
          <a:ea typeface="Avenir Book"/>
          <a:cs typeface="Avenir Book"/>
          <a:sym typeface="Avenir Book"/>
        </a:defRPr>
      </a:lvl7pPr>
      <a:lvl8pPr marL="0" marR="0" indent="1125101" algn="l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6" b="0" i="0" u="none" strike="noStrike" cap="none" spc="0" baseline="0">
          <a:ln>
            <a:noFill/>
          </a:ln>
          <a:solidFill>
            <a:srgbClr val="314764"/>
          </a:solidFill>
          <a:uFillTx/>
          <a:latin typeface="Avenir Book"/>
          <a:ea typeface="Avenir Book"/>
          <a:cs typeface="Avenir Book"/>
          <a:sym typeface="Avenir Book"/>
        </a:defRPr>
      </a:lvl8pPr>
      <a:lvl9pPr marL="0" marR="0" indent="1285829" algn="l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6" b="0" i="0" u="none" strike="noStrike" cap="none" spc="0" baseline="0">
          <a:ln>
            <a:noFill/>
          </a:ln>
          <a:solidFill>
            <a:srgbClr val="314764"/>
          </a:solidFill>
          <a:uFillTx/>
          <a:latin typeface="Avenir Book"/>
          <a:ea typeface="Avenir Book"/>
          <a:cs typeface="Avenir Book"/>
          <a:sym typeface="Avenir Book"/>
        </a:defRPr>
      </a:lvl9pPr>
    </p:bodyStyle>
    <p:other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530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Date Placeholder 16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rtlCol="0" anchor="ctr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2052812-9DB6-4CCE-ACC0-7CA3A4DB510E}" type="datetimeFigureOut">
              <a:rPr lang="en-GB">
                <a:solidFill>
                  <a:srgbClr val="4F271C"/>
                </a:solidFill>
              </a:rPr>
              <a:pPr>
                <a:defRPr/>
              </a:pPr>
              <a:t>16/07/2020</a:t>
            </a:fld>
            <a:endParaRPr lang="en-GB">
              <a:solidFill>
                <a:srgbClr val="4F271C"/>
              </a:solidFill>
            </a:endParaRPr>
          </a:p>
        </p:txBody>
      </p:sp>
      <p:sp>
        <p:nvSpPr>
          <p:cNvPr id="26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FC85AF7-03EE-408A-9C66-2D3D2320BCF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27" name="Footer Placeholder 20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rtlCol="0" anchor="ctr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>
              <a:solidFill>
                <a:srgbClr val="4F27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423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</p:sldLayoutIdLst>
  <p:txStyles>
    <p:titleStyle>
      <a:lvl1pPr algn="l" rtl="0" fontAlgn="base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omic Sans MS" pitchFamily="66" charset="0"/>
        </a:defRPr>
      </a:lvl2pPr>
      <a:lvl3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omic Sans MS" pitchFamily="66" charset="0"/>
        </a:defRPr>
      </a:lvl3pPr>
      <a:lvl4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omic Sans MS" pitchFamily="66" charset="0"/>
        </a:defRPr>
      </a:lvl4pPr>
      <a:lvl5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omic Sans MS" pitchFamily="66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omic Sans MS" pitchFamily="6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omic Sans MS" pitchFamily="6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omic Sans MS" pitchFamily="6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omic Sans MS" pitchFamily="66" charset="0"/>
        </a:defRPr>
      </a:lvl9pPr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fontAlgn="base">
        <a:spcBef>
          <a:spcPct val="20000"/>
        </a:spcBef>
        <a:spcAft>
          <a:spcPct val="0"/>
        </a:spcAft>
        <a:buClr>
          <a:srgbClr val="307F93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fontAlgn="base">
        <a:spcBef>
          <a:spcPct val="20000"/>
        </a:spcBef>
        <a:spcAft>
          <a:spcPct val="0"/>
        </a:spcAft>
        <a:buClr>
          <a:srgbClr val="AEC7D0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fontAlgn="base">
        <a:spcBef>
          <a:spcPct val="20000"/>
        </a:spcBef>
        <a:spcAft>
          <a:spcPct val="0"/>
        </a:spcAft>
        <a:buClr>
          <a:srgbClr val="FED8AA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"/>
          <p:cNvSpPr>
            <a:spLocks noGrp="1"/>
          </p:cNvSpPr>
          <p:nvPr>
            <p:ph type="ctrTitle"/>
          </p:nvPr>
        </p:nvSpPr>
        <p:spPr>
          <a:xfrm>
            <a:off x="539552" y="1349478"/>
            <a:ext cx="7710785" cy="4536504"/>
          </a:xfrm>
        </p:spPr>
        <p:txBody>
          <a:bodyPr/>
          <a:lstStyle/>
          <a:p>
            <a:pPr algn="ctr" defTabSz="308063" eaLnBrk="1" hangingPunct="1"/>
            <a:br>
              <a:rPr lang="en-GB" altLang="en-US" sz="5625" b="1"/>
            </a:br>
            <a:br>
              <a:rPr lang="en-GB" altLang="en-US" sz="1400" b="1">
                <a:solidFill>
                  <a:schemeClr val="bg1"/>
                </a:solidFill>
              </a:rPr>
            </a:br>
            <a:br>
              <a:rPr lang="en-GB" altLang="en-US" sz="4640" b="1">
                <a:solidFill>
                  <a:schemeClr val="bg1"/>
                </a:solidFill>
              </a:rPr>
            </a:br>
            <a:endParaRPr lang="en-US" altLang="en-US" sz="4219"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0FE290-712B-4F2A-936A-046F0F73932F}"/>
              </a:ext>
            </a:extLst>
          </p:cNvPr>
          <p:cNvSpPr txBox="1"/>
          <p:nvPr/>
        </p:nvSpPr>
        <p:spPr>
          <a:xfrm>
            <a:off x="649174" y="1673162"/>
            <a:ext cx="7694094" cy="40421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defTabSz="584200" hangingPunct="0"/>
            <a:r>
              <a:rPr lang="en-US" sz="4300" b="1" dirty="0">
                <a:solidFill>
                  <a:schemeClr val="bg1"/>
                </a:solidFill>
              </a:rPr>
              <a:t>Going back to school </a:t>
            </a:r>
          </a:p>
          <a:p>
            <a:pPr defTabSz="584200"/>
            <a:r>
              <a:rPr lang="en-US" sz="4300" dirty="0">
                <a:solidFill>
                  <a:schemeClr val="bg1"/>
                </a:solidFill>
              </a:rPr>
              <a:t>(created after new guidelines on 02.07.2020)</a:t>
            </a:r>
          </a:p>
          <a:p>
            <a:pPr defTabSz="584200"/>
            <a:endParaRPr lang="en-US" sz="4300" dirty="0">
              <a:solidFill>
                <a:schemeClr val="bg1"/>
              </a:solidFill>
            </a:endParaRPr>
          </a:p>
          <a:p>
            <a:pPr defTabSz="584200"/>
            <a:r>
              <a:rPr lang="en-US" sz="2800" i="1" dirty="0">
                <a:solidFill>
                  <a:schemeClr val="bg1"/>
                </a:solidFill>
              </a:rPr>
              <a:t>Delete pages not relevant to your classes or age groups and add </a:t>
            </a:r>
            <a:r>
              <a:rPr lang="en-US" sz="2800" i="1" dirty="0" err="1">
                <a:solidFill>
                  <a:schemeClr val="bg1"/>
                </a:solidFill>
              </a:rPr>
              <a:t>personalised</a:t>
            </a:r>
            <a:r>
              <a:rPr lang="en-US" sz="2800" i="1" dirty="0">
                <a:solidFill>
                  <a:schemeClr val="bg1"/>
                </a:solidFill>
              </a:rPr>
              <a:t> photos if possible. Edit things in red as required.  </a:t>
            </a:r>
          </a:p>
        </p:txBody>
      </p:sp>
      <p:pic>
        <p:nvPicPr>
          <p:cNvPr id="3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7A98F172-D3DE-4C4E-9CEE-1878D0874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087" y="579965"/>
            <a:ext cx="3370729" cy="98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4592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A3197-7C0C-44F0-A4D8-CAC805840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/>
              <a:t>For older children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EE207-D63A-45E4-A71D-CFD0440D76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In my bubble, I must try to keep apart from other students and staff.  </a:t>
            </a:r>
          </a:p>
          <a:p>
            <a:endParaRPr lang="en-US" sz="2400"/>
          </a:p>
          <a:p>
            <a:r>
              <a:rPr lang="en-US" sz="2400" dirty="0"/>
              <a:t>Sometimes this might not be possible.</a:t>
            </a:r>
          </a:p>
          <a:p>
            <a:endParaRPr lang="en-US" sz="2400"/>
          </a:p>
          <a:p>
            <a:r>
              <a:rPr lang="en-US" sz="2400" dirty="0"/>
              <a:t>I must also try not to touch other peoples' belongings, such as pencil cases and water bottles.  </a:t>
            </a:r>
          </a:p>
          <a:p>
            <a:endParaRPr lang="en-US" sz="2400"/>
          </a:p>
          <a:p>
            <a:r>
              <a:rPr lang="en-US" sz="2400" dirty="0"/>
              <a:t>I can use my own belongings.  </a:t>
            </a:r>
          </a:p>
          <a:p>
            <a:endParaRPr lang="en-US" sz="2400"/>
          </a:p>
          <a:p>
            <a:endParaRPr lang="en-US" sz="2400"/>
          </a:p>
        </p:txBody>
      </p:sp>
      <p:pic>
        <p:nvPicPr>
          <p:cNvPr id="5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E40119-E9CF-4856-9479-9AA36E5FF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360" y="5064919"/>
            <a:ext cx="1584959" cy="1178242"/>
          </a:xfrm>
          <a:prstGeom prst="rect">
            <a:avLst/>
          </a:prstGeom>
        </p:spPr>
      </p:pic>
      <p:pic>
        <p:nvPicPr>
          <p:cNvPr id="7" name="Picture 8" descr="A close up of a bottle&#10;&#10;Description automatically generated">
            <a:extLst>
              <a:ext uri="{FF2B5EF4-FFF2-40B4-BE49-F238E27FC236}">
                <a16:creationId xmlns:a16="http://schemas.microsoft.com/office/drawing/2014/main" id="{AA902A48-6B8E-4CEC-978D-9D2E698551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47" t="-211" r="35294" b="901"/>
          <a:stretch/>
        </p:blipFill>
        <p:spPr>
          <a:xfrm>
            <a:off x="5100320" y="4720670"/>
            <a:ext cx="1097282" cy="186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857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FF78B-63CA-4BA3-9749-537397364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Primary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EFFEF-A2B7-43B4-82C1-E7A23C038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203" y="1608460"/>
            <a:ext cx="8388144" cy="4768453"/>
          </a:xfrm>
        </p:spPr>
        <p:txBody>
          <a:bodyPr/>
          <a:lstStyle/>
          <a:p>
            <a:r>
              <a:rPr lang="en-US" sz="2000" dirty="0"/>
              <a:t>The teachers must try not to get too close to the students. </a:t>
            </a:r>
          </a:p>
          <a:p>
            <a:endParaRPr lang="en-US" sz="2000" dirty="0"/>
          </a:p>
          <a:p>
            <a:r>
              <a:rPr lang="en-US" sz="2000" dirty="0"/>
              <a:t>They will try not to have close face to face contact with the students.</a:t>
            </a:r>
          </a:p>
          <a:p>
            <a:endParaRPr lang="en-US" sz="2000" dirty="0"/>
          </a:p>
          <a:p>
            <a:r>
              <a:rPr lang="en-US" sz="2000" dirty="0"/>
              <a:t>If I need help or have a problem, I can still ask them.  It is always okay to ask for help.  </a:t>
            </a:r>
          </a:p>
          <a:p>
            <a:endParaRPr lang="en-US" sz="2000" dirty="0"/>
          </a:p>
          <a:p>
            <a:r>
              <a:rPr lang="en-US" sz="2000" dirty="0"/>
              <a:t>I must try not to touch my teacher or other adults in school unless I need to.  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/>
              <a:t>                   Too close     </a:t>
            </a:r>
          </a:p>
        </p:txBody>
      </p:sp>
      <p:pic>
        <p:nvPicPr>
          <p:cNvPr id="5" name="Picture 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61132938-E293-49D5-9648-EB008881D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831" y="4341732"/>
            <a:ext cx="2155100" cy="1440788"/>
          </a:xfrm>
          <a:prstGeom prst="rect">
            <a:avLst/>
          </a:prstGeom>
        </p:spPr>
      </p:pic>
      <p:pic>
        <p:nvPicPr>
          <p:cNvPr id="4" name="Picture 6" descr="A picture containing child, indoor, little, young&#10;&#10;Description automatically generated">
            <a:extLst>
              <a:ext uri="{FF2B5EF4-FFF2-40B4-BE49-F238E27FC236}">
                <a16:creationId xmlns:a16="http://schemas.microsoft.com/office/drawing/2014/main" id="{ABC8C79B-07D9-4F17-BD12-2D6774521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8209" y="5119587"/>
            <a:ext cx="3312328" cy="1617671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87C5B31-D558-404A-AAE9-03201ED272B9}"/>
              </a:ext>
            </a:extLst>
          </p:cNvPr>
          <p:cNvCxnSpPr/>
          <p:nvPr/>
        </p:nvCxnSpPr>
        <p:spPr>
          <a:xfrm>
            <a:off x="1534750" y="4214396"/>
            <a:ext cx="1910375" cy="1806034"/>
          </a:xfrm>
          <a:prstGeom prst="straightConnector1">
            <a:avLst/>
          </a:prstGeom>
          <a:ln w="571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45B75CC-E84E-405D-B462-B8B1EA8B26F8}"/>
              </a:ext>
            </a:extLst>
          </p:cNvPr>
          <p:cNvCxnSpPr>
            <a:cxnSpLocks/>
          </p:cNvCxnSpPr>
          <p:nvPr/>
        </p:nvCxnSpPr>
        <p:spPr>
          <a:xfrm flipH="1">
            <a:off x="1595457" y="4166969"/>
            <a:ext cx="1646678" cy="1853461"/>
          </a:xfrm>
          <a:prstGeom prst="straightConnector1">
            <a:avLst/>
          </a:prstGeom>
          <a:ln w="571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0" name="Picture 10" descr="A group of people sitting at a desk in a room&#10;&#10;Description automatically generated">
            <a:extLst>
              <a:ext uri="{FF2B5EF4-FFF2-40B4-BE49-F238E27FC236}">
                <a16:creationId xmlns:a16="http://schemas.microsoft.com/office/drawing/2014/main" id="{11FEB659-9D69-43E2-B3DD-B8B61EEC5E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433" y="4191888"/>
            <a:ext cx="2477607" cy="181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154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EF936-738B-40C8-8EA6-AFAA26F1D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Secondary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49C5D8-FD1A-43C5-90C4-10EBC4E45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203" y="1608460"/>
            <a:ext cx="8293289" cy="4768453"/>
          </a:xfrm>
        </p:spPr>
        <p:txBody>
          <a:bodyPr/>
          <a:lstStyle/>
          <a:p>
            <a:r>
              <a:rPr lang="en-US" sz="2800"/>
              <a:t>The teachers must try not to get too close to the students.  </a:t>
            </a:r>
          </a:p>
          <a:p>
            <a:endParaRPr lang="en-US" sz="2800"/>
          </a:p>
          <a:p>
            <a:r>
              <a:rPr lang="en-US" sz="2800"/>
              <a:t>They will try to stay at the front of the class and 2 </a:t>
            </a:r>
            <a:r>
              <a:rPr lang="en-US" sz="2800" err="1"/>
              <a:t>metres</a:t>
            </a:r>
            <a:r>
              <a:rPr lang="en-US" sz="2800" dirty="0"/>
              <a:t> </a:t>
            </a:r>
            <a:r>
              <a:rPr lang="en-US" sz="2800"/>
              <a:t>away from the students.  </a:t>
            </a:r>
          </a:p>
          <a:p>
            <a:endParaRPr lang="en-US" sz="2800"/>
          </a:p>
          <a:p>
            <a:r>
              <a:rPr lang="en-US" sz="2800"/>
              <a:t>I must try not to touch my teacher or other staff.  </a:t>
            </a:r>
          </a:p>
        </p:txBody>
      </p:sp>
      <p:pic>
        <p:nvPicPr>
          <p:cNvPr id="4" name="Picture 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5B3B6672-A708-4D20-B19C-F4E64ADA3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040" y="4788430"/>
            <a:ext cx="2854959" cy="1914099"/>
          </a:xfrm>
          <a:prstGeom prst="rect">
            <a:avLst/>
          </a:prstGeom>
        </p:spPr>
      </p:pic>
      <p:pic>
        <p:nvPicPr>
          <p:cNvPr id="5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C49FB572-C9D5-4166-BA5E-EDE3B37E7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3040" y="4780280"/>
            <a:ext cx="1859280" cy="185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741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n office with a desk and chair in a room&#10;&#10;Description automatically generated">
            <a:extLst>
              <a:ext uri="{FF2B5EF4-FFF2-40B4-BE49-F238E27FC236}">
                <a16:creationId xmlns:a16="http://schemas.microsoft.com/office/drawing/2014/main" id="{5663A96C-9559-466D-B366-C7508ED89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566" y="4411221"/>
            <a:ext cx="2743200" cy="2057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E7F502-F0BA-43DE-A5B2-90AA8BB97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8CC1C-6A03-415E-BBFF-85440465A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203" y="1333382"/>
            <a:ext cx="7961297" cy="5043531"/>
          </a:xfrm>
        </p:spPr>
        <p:txBody>
          <a:bodyPr/>
          <a:lstStyle/>
          <a:p>
            <a:r>
              <a:rPr lang="en-US" sz="2400"/>
              <a:t>My classroom might look a bit different.  </a:t>
            </a:r>
          </a:p>
          <a:p>
            <a:endParaRPr lang="en-US" sz="2400"/>
          </a:p>
          <a:p>
            <a:r>
              <a:rPr lang="en-US" sz="2400"/>
              <a:t>There might be less furniture in there so we can sit further apart from each other.</a:t>
            </a:r>
          </a:p>
          <a:p>
            <a:endParaRPr lang="en-US" sz="2400"/>
          </a:p>
          <a:p>
            <a:r>
              <a:rPr lang="en-US" sz="2400" dirty="0"/>
              <a:t>The desks might be in different places.  They might all be facing the front. </a:t>
            </a:r>
            <a:r>
              <a:rPr lang="en-US" sz="2400">
                <a:solidFill>
                  <a:srgbClr val="FF0000"/>
                </a:solidFill>
              </a:rPr>
              <a:t>Ideally insert a photo from the child's class here</a:t>
            </a:r>
          </a:p>
        </p:txBody>
      </p:sp>
      <p:pic>
        <p:nvPicPr>
          <p:cNvPr id="4" name="Picture 4" descr="A picture containing indoor, chair, table, room&#10;&#10;Description automatically generated">
            <a:extLst>
              <a:ext uri="{FF2B5EF4-FFF2-40B4-BE49-F238E27FC236}">
                <a16:creationId xmlns:a16="http://schemas.microsoft.com/office/drawing/2014/main" id="{446D7D40-0FF5-4569-867F-65913AB47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0796" y="4105756"/>
            <a:ext cx="3556000" cy="253507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34C5415-7151-4286-BB02-705DF00568D9}"/>
              </a:ext>
            </a:extLst>
          </p:cNvPr>
          <p:cNvCxnSpPr/>
          <p:nvPr/>
        </p:nvCxnSpPr>
        <p:spPr>
          <a:xfrm>
            <a:off x="1534750" y="4214396"/>
            <a:ext cx="1862948" cy="2451046"/>
          </a:xfrm>
          <a:prstGeom prst="straightConnector1">
            <a:avLst/>
          </a:prstGeom>
          <a:ln w="571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266209F-8C7A-4703-AB44-46B713582758}"/>
              </a:ext>
            </a:extLst>
          </p:cNvPr>
          <p:cNvCxnSpPr>
            <a:cxnSpLocks/>
          </p:cNvCxnSpPr>
          <p:nvPr/>
        </p:nvCxnSpPr>
        <p:spPr>
          <a:xfrm flipH="1">
            <a:off x="1472146" y="4147999"/>
            <a:ext cx="1760504" cy="2451045"/>
          </a:xfrm>
          <a:prstGeom prst="straightConnector1">
            <a:avLst/>
          </a:prstGeom>
          <a:ln w="571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7912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85F79-E05F-459D-A385-E2B1B1A6F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9030A-89C0-43AE-97BD-A5C2529ECD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/>
              <a:t>The school day will be a bit different from before.</a:t>
            </a:r>
          </a:p>
          <a:p>
            <a:endParaRPr lang="en-US" sz="2400"/>
          </a:p>
          <a:p>
            <a:r>
              <a:rPr lang="en-US" sz="2400"/>
              <a:t>I will come to school at </a:t>
            </a:r>
            <a:r>
              <a:rPr lang="en-US" sz="2400" i="1">
                <a:solidFill>
                  <a:srgbClr val="FF0000"/>
                </a:solidFill>
              </a:rPr>
              <a:t>(TIME)</a:t>
            </a:r>
            <a:r>
              <a:rPr lang="en-US" sz="2400"/>
              <a:t> and leave at </a:t>
            </a:r>
            <a:r>
              <a:rPr lang="en-US" sz="2400" i="1">
                <a:solidFill>
                  <a:srgbClr val="FF0000"/>
                </a:solidFill>
              </a:rPr>
              <a:t>(TIME)</a:t>
            </a:r>
          </a:p>
          <a:p>
            <a:endParaRPr lang="en-US" sz="2400"/>
          </a:p>
          <a:p>
            <a:r>
              <a:rPr lang="en-US" sz="2400"/>
              <a:t>My break and lunch time might be different from other bubbles.  My break time will be at </a:t>
            </a:r>
            <a:r>
              <a:rPr lang="en-US" sz="2400" i="1">
                <a:solidFill>
                  <a:srgbClr val="FF0000"/>
                </a:solidFill>
              </a:rPr>
              <a:t>(TIME)</a:t>
            </a:r>
            <a:r>
              <a:rPr lang="en-US" sz="2400"/>
              <a:t> and my lunch time will be at </a:t>
            </a:r>
            <a:r>
              <a:rPr lang="en-US" sz="2400" i="1">
                <a:solidFill>
                  <a:srgbClr val="FF0000"/>
                </a:solidFill>
              </a:rPr>
              <a:t>(TIME)</a:t>
            </a:r>
          </a:p>
          <a:p>
            <a:endParaRPr lang="en-US" sz="2400"/>
          </a:p>
          <a:p>
            <a:r>
              <a:rPr lang="en-US" sz="2400"/>
              <a:t>My teachers will give me a timetable.  </a:t>
            </a:r>
          </a:p>
          <a:p>
            <a:endParaRPr lang="en-US" sz="2400"/>
          </a:p>
          <a:p>
            <a:r>
              <a:rPr lang="en-US" sz="2400"/>
              <a:t>This is to try and keep bubbles apart.  This helps to keep us safe.  </a:t>
            </a:r>
          </a:p>
        </p:txBody>
      </p:sp>
    </p:spTree>
    <p:extLst>
      <p:ext uri="{BB962C8B-B14F-4D97-AF65-F5344CB8AC3E}">
        <p14:creationId xmlns:p14="http://schemas.microsoft.com/office/powerpoint/2010/main" val="31422652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BF649-7B0C-4756-9BB2-A183C7AC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240" y="444647"/>
            <a:ext cx="8601521" cy="538014"/>
          </a:xfrm>
        </p:spPr>
        <p:txBody>
          <a:bodyPr/>
          <a:lstStyle/>
          <a:p>
            <a:r>
              <a:rPr lang="en-US" sz="3000"/>
              <a:t>For students that travel to school on public transport 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FFC37-462B-4ECA-BACD-6CE28DD9D8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/>
              <a:t>When I come to school on </a:t>
            </a:r>
            <a:r>
              <a:rPr lang="en-US" sz="2400" i="1">
                <a:solidFill>
                  <a:srgbClr val="FF0000"/>
                </a:solidFill>
              </a:rPr>
              <a:t>(public transport)</a:t>
            </a:r>
            <a:r>
              <a:rPr lang="en-US" sz="2400"/>
              <a:t>, I will have to try and wear a mask.</a:t>
            </a:r>
          </a:p>
          <a:p>
            <a:endParaRPr lang="en-US" sz="2400"/>
          </a:p>
          <a:p>
            <a:r>
              <a:rPr lang="en-US" sz="2400"/>
              <a:t>When I get to school, I can take this off and put it in the bin.</a:t>
            </a:r>
          </a:p>
          <a:p>
            <a:endParaRPr lang="en-US" sz="2400"/>
          </a:p>
          <a:p>
            <a:r>
              <a:rPr lang="en-US" sz="2400"/>
              <a:t>Then I must wash my hands with soap and warm water for 20 seconds. </a:t>
            </a:r>
          </a:p>
          <a:p>
            <a:endParaRPr lang="en-US" sz="1400"/>
          </a:p>
          <a:p>
            <a:endParaRPr lang="en-US" sz="1400"/>
          </a:p>
          <a:p>
            <a:endParaRPr lang="en-US" sz="1400"/>
          </a:p>
        </p:txBody>
      </p:sp>
      <p:pic>
        <p:nvPicPr>
          <p:cNvPr id="5" name="Picture 5" descr="A double decker bus driving down a city street&#10;&#10;Description automatically generated">
            <a:extLst>
              <a:ext uri="{FF2B5EF4-FFF2-40B4-BE49-F238E27FC236}">
                <a16:creationId xmlns:a16="http://schemas.microsoft.com/office/drawing/2014/main" id="{05FA0EAB-BD48-456D-988C-5A5AD3BFE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72" y="4802822"/>
            <a:ext cx="2619375" cy="1743075"/>
          </a:xfrm>
          <a:prstGeom prst="rect">
            <a:avLst/>
          </a:prstGeom>
        </p:spPr>
      </p:pic>
      <p:pic>
        <p:nvPicPr>
          <p:cNvPr id="6" name="Picture 6" descr="A picture containing person, indoor, clothing, boy&#10;&#10;Description automatically generated">
            <a:extLst>
              <a:ext uri="{FF2B5EF4-FFF2-40B4-BE49-F238E27FC236}">
                <a16:creationId xmlns:a16="http://schemas.microsoft.com/office/drawing/2014/main" id="{14B26481-2B3A-4DE6-AAEB-5E531FC15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1040" y="4292600"/>
            <a:ext cx="2407920" cy="2377440"/>
          </a:xfrm>
          <a:prstGeom prst="rect">
            <a:avLst/>
          </a:prstGeom>
        </p:spPr>
      </p:pic>
      <p:pic>
        <p:nvPicPr>
          <p:cNvPr id="7" name="Picture 7" descr="A picture containing sink, indoor, toothbrush, plate&#10;&#10;Description automatically generated">
            <a:extLst>
              <a:ext uri="{FF2B5EF4-FFF2-40B4-BE49-F238E27FC236}">
                <a16:creationId xmlns:a16="http://schemas.microsoft.com/office/drawing/2014/main" id="{529A0BCD-C6AE-400D-AAC3-BCED55099C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3920" y="4556760"/>
            <a:ext cx="2743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557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653EE-DDFF-43A6-B92D-215C1F598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/>
              <a:t>For students that don't travel on public transport 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46363-CB1C-4408-8648-7B2FC898B6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/>
              <a:t>When I get to school, I must wash my hands for 20 seconds with soap and water.  </a:t>
            </a:r>
          </a:p>
          <a:p>
            <a:endParaRPr lang="en-US" sz="2400"/>
          </a:p>
          <a:p>
            <a:r>
              <a:rPr lang="en-US" sz="2400"/>
              <a:t>This will help to kill the germs from the virus. </a:t>
            </a:r>
            <a:r>
              <a:rPr lang="en-US" sz="2000"/>
              <a:t> </a:t>
            </a:r>
          </a:p>
        </p:txBody>
      </p:sp>
      <p:pic>
        <p:nvPicPr>
          <p:cNvPr id="5" name="Picture 7" descr="A picture containing sink, indoor, toothbrush, plate&#10;&#10;Description automatically generated">
            <a:extLst>
              <a:ext uri="{FF2B5EF4-FFF2-40B4-BE49-F238E27FC236}">
                <a16:creationId xmlns:a16="http://schemas.microsoft.com/office/drawing/2014/main" id="{340DEB8E-C594-4BCC-8722-F8CAFE9EB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880" y="3581400"/>
            <a:ext cx="3830320" cy="258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5082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E8AD3-7DA0-4F79-BAE7-A831B0B48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7A9F0-BD5C-4EB7-9296-505A284CA3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/>
              <a:t>I might be asked to wash my hands more than usual or use hand sanitiser.  </a:t>
            </a:r>
          </a:p>
          <a:p>
            <a:endParaRPr lang="en-US" sz="2400"/>
          </a:p>
          <a:p>
            <a:r>
              <a:rPr lang="en-US" sz="2400"/>
              <a:t>This is to keep everyone safe.  </a:t>
            </a:r>
          </a:p>
          <a:p>
            <a:endParaRPr lang="en-US" sz="2400"/>
          </a:p>
          <a:p>
            <a:r>
              <a:rPr lang="en-US" sz="2400"/>
              <a:t>If I sneeze or cough, I must try to do this into a tissue then put it in the bin.  I must wash my hands after coughing or sneezing.  This is called catch it, bin it, kill it.  </a:t>
            </a:r>
          </a:p>
          <a:p>
            <a:endParaRPr lang="en-US" sz="2000"/>
          </a:p>
          <a:p>
            <a:endParaRPr lang="en-US" sz="1400"/>
          </a:p>
          <a:p>
            <a:endParaRPr lang="en-US" sz="1400"/>
          </a:p>
          <a:p>
            <a:endParaRPr lang="en-US" sz="1400"/>
          </a:p>
        </p:txBody>
      </p:sp>
      <p:pic>
        <p:nvPicPr>
          <p:cNvPr id="5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DC5D0DF3-4601-4C81-93B6-DDAA8C2A9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796" y="4780547"/>
            <a:ext cx="1529960" cy="1770836"/>
          </a:xfrm>
          <a:prstGeom prst="rect">
            <a:avLst/>
          </a:prstGeom>
        </p:spPr>
      </p:pic>
      <p:pic>
        <p:nvPicPr>
          <p:cNvPr id="6" name="Picture 6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54DAC6D8-59F2-4DA7-ADB9-E1CB9FA8A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594" y="4774839"/>
            <a:ext cx="2743200" cy="153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8836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990FE-1C45-4C6E-B9C7-78EE7FB6F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/>
              <a:t>Delete as needed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11720F-4419-41E8-A0A0-1542FC8430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/>
              <a:t>I must try to only bring things to school that I need. </a:t>
            </a:r>
          </a:p>
          <a:p>
            <a:endParaRPr lang="en-US" sz="2400"/>
          </a:p>
          <a:p>
            <a:r>
              <a:rPr lang="en-US" sz="2400"/>
              <a:t>I can bring my </a:t>
            </a:r>
            <a:r>
              <a:rPr lang="en-US" sz="2400" i="1">
                <a:solidFill>
                  <a:srgbClr val="FF0000"/>
                </a:solidFill>
              </a:rPr>
              <a:t>lunch box, my hat, my coat, my books, my pencil case and stationery, my bag and my mobile phone.  </a:t>
            </a:r>
          </a:p>
        </p:txBody>
      </p:sp>
      <p:pic>
        <p:nvPicPr>
          <p:cNvPr id="5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49234D8B-39A5-4461-A736-8DE2DF72D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4374039"/>
            <a:ext cx="1584959" cy="1178242"/>
          </a:xfrm>
          <a:prstGeom prst="rect">
            <a:avLst/>
          </a:prstGeom>
        </p:spPr>
      </p:pic>
      <p:pic>
        <p:nvPicPr>
          <p:cNvPr id="7" name="Picture 7" descr="A picture containing implement, stationary, pencil&#10;&#10;Description automatically generated">
            <a:extLst>
              <a:ext uri="{FF2B5EF4-FFF2-40B4-BE49-F238E27FC236}">
                <a16:creationId xmlns:a16="http://schemas.microsoft.com/office/drawing/2014/main" id="{C9529DFA-1961-46D4-A535-97C67877B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920" y="4095768"/>
            <a:ext cx="1849120" cy="1724625"/>
          </a:xfrm>
          <a:prstGeom prst="rect">
            <a:avLst/>
          </a:prstGeom>
        </p:spPr>
      </p:pic>
      <p:pic>
        <p:nvPicPr>
          <p:cNvPr id="8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E81CD87F-F6EB-43F7-9DEC-9AE3B5D631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4357" y="3676411"/>
            <a:ext cx="1798725" cy="231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242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C7DE4-5A5E-449A-BFD5-B96B3C0E9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5EABA-0439-4436-8C66-8D3C50FDDF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/>
              <a:t>If we share books, games and other items in the class, I will try to remember to wash or </a:t>
            </a:r>
            <a:r>
              <a:rPr lang="en-US" sz="2800" err="1"/>
              <a:t>sanitise</a:t>
            </a:r>
            <a:r>
              <a:rPr lang="en-US" sz="2800"/>
              <a:t> my hands after using them.</a:t>
            </a:r>
          </a:p>
          <a:p>
            <a:endParaRPr lang="en-US" sz="2800"/>
          </a:p>
          <a:p>
            <a:r>
              <a:rPr lang="en-US" sz="2800"/>
              <a:t>This is to stop germs spreading between people.</a:t>
            </a:r>
          </a:p>
        </p:txBody>
      </p:sp>
      <p:pic>
        <p:nvPicPr>
          <p:cNvPr id="6" name="Picture 6" descr="A picture containing person, indoor, person, bottle&#10;&#10;Description automatically generated">
            <a:extLst>
              <a:ext uri="{FF2B5EF4-FFF2-40B4-BE49-F238E27FC236}">
                <a16:creationId xmlns:a16="http://schemas.microsoft.com/office/drawing/2014/main" id="{AE212A20-3AB0-40F3-875A-5EE6C927F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150" y="3992880"/>
            <a:ext cx="1625699" cy="2448560"/>
          </a:xfrm>
          <a:prstGeom prst="rect">
            <a:avLst/>
          </a:prstGeom>
        </p:spPr>
      </p:pic>
      <p:pic>
        <p:nvPicPr>
          <p:cNvPr id="8" name="Picture 7" descr="A picture containing sink, indoor, toothbrush, plate&#10;&#10;Description automatically generated">
            <a:extLst>
              <a:ext uri="{FF2B5EF4-FFF2-40B4-BE49-F238E27FC236}">
                <a16:creationId xmlns:a16="http://schemas.microsoft.com/office/drawing/2014/main" id="{97FB4E54-AEC7-4E45-AEB3-F7B712786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760" y="4292600"/>
            <a:ext cx="2743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501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232B9F-85F4-49B8-9D56-D5004E337B85}"/>
              </a:ext>
            </a:extLst>
          </p:cNvPr>
          <p:cNvSpPr txBox="1"/>
          <p:nvPr/>
        </p:nvSpPr>
        <p:spPr>
          <a:xfrm>
            <a:off x="455991" y="1431477"/>
            <a:ext cx="8237177" cy="14260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defTabSz="584200" hangingPunct="0"/>
            <a:r>
              <a:rPr lang="en-US" sz="4300">
                <a:solidFill>
                  <a:srgbClr val="314764"/>
                </a:solidFill>
                <a:sym typeface="Avenir Heavy"/>
              </a:rPr>
              <a:t>I will be going back </a:t>
            </a:r>
            <a:r>
              <a:rPr kumimoji="0" lang="en-US" sz="4300" b="0" i="0" u="none" strike="noStrike" cap="none" spc="0" normalizeH="0" baseline="0">
                <a:ln>
                  <a:noFill/>
                </a:ln>
                <a:solidFill>
                  <a:srgbClr val="314764"/>
                </a:solidFill>
                <a:effectLst/>
                <a:uFillTx/>
                <a:latin typeface="+mn-lt"/>
                <a:ea typeface="+mn-ea"/>
                <a:cs typeface="+mn-cs"/>
                <a:sym typeface="Avenir Heavy"/>
              </a:rPr>
              <a:t>to </a:t>
            </a:r>
            <a:r>
              <a:rPr lang="en-US" sz="4300">
                <a:solidFill>
                  <a:srgbClr val="FF0000"/>
                </a:solidFill>
                <a:sym typeface="Avenir Heavy"/>
              </a:rPr>
              <a:t>…</a:t>
            </a:r>
            <a:r>
              <a:rPr lang="en-US" sz="4300">
                <a:solidFill>
                  <a:srgbClr val="314764"/>
                </a:solidFill>
                <a:sym typeface="Avenir Heavy"/>
              </a:rPr>
              <a:t> school on </a:t>
            </a:r>
            <a:r>
              <a:rPr lang="en-US" sz="4300" i="1">
                <a:solidFill>
                  <a:srgbClr val="FF0000"/>
                </a:solidFill>
                <a:sym typeface="Avenir Heavy"/>
              </a:rPr>
              <a:t>(date)</a:t>
            </a:r>
            <a:r>
              <a:rPr lang="en-US" sz="4300">
                <a:solidFill>
                  <a:srgbClr val="314764"/>
                </a:solidFill>
                <a:sym typeface="Avenir Heavy"/>
              </a:rPr>
              <a:t> September </a:t>
            </a:r>
            <a:endParaRPr lang="en-US" sz="4300" b="0" i="0" u="none" strike="noStrike" cap="none" spc="0" normalizeH="0" baseline="0">
              <a:ln>
                <a:noFill/>
              </a:ln>
              <a:solidFill>
                <a:srgbClr val="314764"/>
              </a:solidFill>
              <a:effectLst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F221F0-0B60-4F72-BF49-5FB5FCE8E4CA}"/>
              </a:ext>
            </a:extLst>
          </p:cNvPr>
          <p:cNvSpPr txBox="1"/>
          <p:nvPr/>
        </p:nvSpPr>
        <p:spPr>
          <a:xfrm>
            <a:off x="3481361" y="3853784"/>
            <a:ext cx="2743200" cy="208775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defTabSz="584200" hangingPunct="0"/>
            <a:r>
              <a:rPr lang="en-US" sz="4300" i="1">
                <a:solidFill>
                  <a:srgbClr val="FF0000"/>
                </a:solidFill>
                <a:sym typeface="Avenir Heavy"/>
              </a:rPr>
              <a:t>Insert photo of school</a:t>
            </a:r>
            <a:endParaRPr lang="en-US" sz="4300" b="0" i="1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59488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D812D-F129-4B21-80D5-B79F4064C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671507-8076-41C0-A362-F610345BB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/>
              <a:t>Lots of things at school will be the same.</a:t>
            </a:r>
          </a:p>
          <a:p>
            <a:endParaRPr lang="en-US" sz="2400"/>
          </a:p>
          <a:p>
            <a:r>
              <a:rPr lang="en-US" sz="2400"/>
              <a:t>Some things will be different.</a:t>
            </a:r>
          </a:p>
          <a:p>
            <a:endParaRPr lang="en-US" sz="2400"/>
          </a:p>
          <a:p>
            <a:r>
              <a:rPr lang="en-US" sz="2400"/>
              <a:t>My teachers and friends will help me.</a:t>
            </a:r>
          </a:p>
          <a:p>
            <a:endParaRPr lang="en-US" sz="2400"/>
          </a:p>
          <a:p>
            <a:r>
              <a:rPr lang="en-US" sz="2400"/>
              <a:t>It might take a little bit of time to get used to the changes.  </a:t>
            </a:r>
          </a:p>
          <a:p>
            <a:endParaRPr lang="en-US" sz="2400"/>
          </a:p>
          <a:p>
            <a:r>
              <a:rPr lang="en-US" sz="2400"/>
              <a:t>It will be OK.</a:t>
            </a:r>
          </a:p>
          <a:p>
            <a:endParaRPr lang="en-US" sz="1400"/>
          </a:p>
          <a:p>
            <a:endParaRPr lang="en-US" sz="1400"/>
          </a:p>
        </p:txBody>
      </p:sp>
      <p:pic>
        <p:nvPicPr>
          <p:cNvPr id="4" name="Picture 4" descr="A picture containing clock, sign&#10;&#10;Description automatically generated">
            <a:extLst>
              <a:ext uri="{FF2B5EF4-FFF2-40B4-BE49-F238E27FC236}">
                <a16:creationId xmlns:a16="http://schemas.microsoft.com/office/drawing/2014/main" id="{A6F38716-45CD-46DF-BD66-75432414D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920" y="4986020"/>
            <a:ext cx="1645920" cy="140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6728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BB816-0F09-43C7-94EB-58AD07BFE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6ECF3B-87FF-45BC-B374-F35DE9621D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/>
              <a:t>The adults in school are really looking forward to having me there...</a:t>
            </a:r>
          </a:p>
          <a:p>
            <a:endParaRPr lang="en-US" sz="3200" dirty="0"/>
          </a:p>
          <a:p>
            <a:r>
              <a:rPr lang="en-US" sz="3200">
                <a:solidFill>
                  <a:srgbClr val="FF0000"/>
                </a:solidFill>
              </a:rPr>
              <a:t>(Insert photo of adults)</a:t>
            </a:r>
            <a:endParaRPr lang="en-US" sz="3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840EC2-EAC7-4536-ACC5-8996F5616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3023">
              <a:solidFill>
                <a:srgbClr val="314764"/>
              </a:solidFill>
              <a:latin typeface="Arial" panose="020B0604020202020204" pitchFamily="34" charset="0"/>
              <a:cs typeface="Arial" charset="0"/>
              <a:sym typeface="Avenir Heavy"/>
            </a:endParaRPr>
          </a:p>
        </p:txBody>
      </p:sp>
    </p:spTree>
    <p:extLst>
      <p:ext uri="{BB962C8B-B14F-4D97-AF65-F5344CB8AC3E}">
        <p14:creationId xmlns:p14="http://schemas.microsoft.com/office/powerpoint/2010/main" val="16320019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FC43A99-D578-40B3-8984-19AE32BB2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64" y="2803212"/>
            <a:ext cx="3325906" cy="96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4092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8C927-22D4-4707-90F3-D37A02108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C4140-6F05-4EEC-A432-3632002D77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/>
              <a:t>We have been away from school for a while.</a:t>
            </a:r>
          </a:p>
          <a:p>
            <a:endParaRPr lang="en-US" sz="2000"/>
          </a:p>
          <a:p>
            <a:r>
              <a:rPr lang="en-US" sz="2000"/>
              <a:t>This is because there is a virus called COVID-19 or Coronavirus that makes people feel unwell.  </a:t>
            </a:r>
          </a:p>
          <a:p>
            <a:endParaRPr lang="en-US" sz="2000"/>
          </a:p>
          <a:p>
            <a:r>
              <a:rPr lang="en-US" sz="2000"/>
              <a:t>Sometimes it can make people very unwell, but most people recover after a few days or weeks</a:t>
            </a:r>
            <a:r>
              <a:rPr lang="en-US" sz="1400"/>
              <a:t>.</a:t>
            </a:r>
          </a:p>
          <a:p>
            <a:endParaRPr lang="en-US" sz="1400"/>
          </a:p>
          <a:p>
            <a:endParaRPr lang="en-US" sz="1400"/>
          </a:p>
          <a:p>
            <a:endParaRPr lang="en-US" sz="1400"/>
          </a:p>
          <a:p>
            <a:endParaRPr lang="en-US" sz="1400"/>
          </a:p>
          <a:p>
            <a:endParaRPr lang="en-US" sz="1400"/>
          </a:p>
          <a:p>
            <a:endParaRPr lang="en-US" sz="1400"/>
          </a:p>
          <a:p>
            <a:endParaRPr lang="en-US" sz="1400"/>
          </a:p>
          <a:p>
            <a:endParaRPr lang="en-US" sz="1400"/>
          </a:p>
        </p:txBody>
      </p:sp>
      <p:pic>
        <p:nvPicPr>
          <p:cNvPr id="5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D3E3CE-4760-4A47-B122-61420E990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5820" y="4185346"/>
            <a:ext cx="2079111" cy="244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057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01F3C-7696-4EB8-8931-6715BDB59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59149-EFCB-434C-9CAB-658CFFB5EF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Viruses are usually caught by people touching something that has the virus on, and then touching their face.  </a:t>
            </a:r>
          </a:p>
          <a:p>
            <a:endParaRPr lang="en-US" sz="2000"/>
          </a:p>
          <a:p>
            <a:r>
              <a:rPr lang="en-US" sz="2000" dirty="0"/>
              <a:t>Sometimes people catch it by being too close to someone else who has coughed or sneezed.</a:t>
            </a:r>
          </a:p>
          <a:p>
            <a:endParaRPr lang="en-US" sz="1400"/>
          </a:p>
          <a:p>
            <a:r>
              <a:rPr lang="en-US" sz="2000" dirty="0"/>
              <a:t>Viruses are so small that we cannot see then.  </a:t>
            </a:r>
            <a:endParaRPr lang="en-US" dirty="0"/>
          </a:p>
          <a:p>
            <a:endParaRPr lang="en-US" sz="1400"/>
          </a:p>
          <a:p>
            <a:endParaRPr lang="en-US"/>
          </a:p>
          <a:p>
            <a:endParaRPr lang="en-US" sz="1400"/>
          </a:p>
        </p:txBody>
      </p:sp>
      <p:pic>
        <p:nvPicPr>
          <p:cNvPr id="5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A4D8DCC9-0323-42D4-9407-9D3946358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883" y="3976472"/>
            <a:ext cx="1627690" cy="254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446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443F4-0F2C-49CA-83D9-607F2A174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B4A53-936E-483A-A587-5FB4036D3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/>
              <a:t>It is now safe to go back to school but there are things we can do to stop the virus spreading again.  </a:t>
            </a:r>
          </a:p>
        </p:txBody>
      </p:sp>
      <p:pic>
        <p:nvPicPr>
          <p:cNvPr id="6" name="Picture 6" descr="A picture containing wheel, food&#10;&#10;Description automatically generated">
            <a:extLst>
              <a:ext uri="{FF2B5EF4-FFF2-40B4-BE49-F238E27FC236}">
                <a16:creationId xmlns:a16="http://schemas.microsoft.com/office/drawing/2014/main" id="{4AE16EE6-C84A-4FB0-B8BB-D166623E9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988" y="3857036"/>
            <a:ext cx="3558987" cy="182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461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B80A5-4A8A-4FD3-9544-E1C31D556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2431C6-0074-4BF1-828D-786661673A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/>
              <a:t>My school might feel a bit different when I go back.</a:t>
            </a:r>
          </a:p>
          <a:p>
            <a:endParaRPr lang="en-US" sz="2400"/>
          </a:p>
          <a:p>
            <a:r>
              <a:rPr lang="en-US" sz="2400"/>
              <a:t>This is to keep us all safe and healthy.  </a:t>
            </a:r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1400"/>
          </a:p>
        </p:txBody>
      </p:sp>
      <p:pic>
        <p:nvPicPr>
          <p:cNvPr id="4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55B6773B-DD6C-4EFC-8A64-73C52A905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3661" y="3631805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01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50664-C500-4B17-9EFE-3BCBF677E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C10CF-9313-4DB2-A877-6623D389D2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I will be staying in my 'bubble' when I go back to school.</a:t>
            </a:r>
          </a:p>
          <a:p>
            <a:endParaRPr lang="en-US" sz="2400"/>
          </a:p>
          <a:p>
            <a:r>
              <a:rPr lang="en-US" sz="2400" dirty="0"/>
              <a:t>My 'bubble' will be my </a:t>
            </a:r>
            <a:r>
              <a:rPr lang="en-US" sz="2400" dirty="0">
                <a:solidFill>
                  <a:srgbClr val="FF0000"/>
                </a:solidFill>
              </a:rPr>
              <a:t>class/year group (edit as applicable).</a:t>
            </a:r>
          </a:p>
          <a:p>
            <a:endParaRPr lang="en-US" sz="2400"/>
          </a:p>
          <a:p>
            <a:r>
              <a:rPr lang="en-US" sz="2400" dirty="0"/>
              <a:t>A 'bubble' is a group of people that will be staying together.</a:t>
            </a:r>
          </a:p>
          <a:p>
            <a:endParaRPr lang="en-US" sz="2400"/>
          </a:p>
          <a:p>
            <a:r>
              <a:rPr lang="en-US" sz="2400" dirty="0"/>
              <a:t>We won't be able to have lessons, assemblies or break times with other 'bubbles'.</a:t>
            </a:r>
          </a:p>
        </p:txBody>
      </p:sp>
    </p:spTree>
    <p:extLst>
      <p:ext uri="{BB962C8B-B14F-4D97-AF65-F5344CB8AC3E}">
        <p14:creationId xmlns:p14="http://schemas.microsoft.com/office/powerpoint/2010/main" val="720226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61FD5-7C6A-4B93-9FB7-3163F039F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2537A-D101-4B1F-85CA-688385171A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/>
              <a:t>I must try to keep apart from other bubbles.</a:t>
            </a:r>
          </a:p>
          <a:p>
            <a:endParaRPr lang="en-US" sz="2800"/>
          </a:p>
          <a:p>
            <a:r>
              <a:rPr lang="en-US" sz="2800"/>
              <a:t>This is to keep everyone safe.  </a:t>
            </a:r>
          </a:p>
          <a:p>
            <a:endParaRPr lang="en-US" sz="1400"/>
          </a:p>
          <a:p>
            <a:endParaRPr lang="en-US" sz="1400"/>
          </a:p>
        </p:txBody>
      </p:sp>
      <p:pic>
        <p:nvPicPr>
          <p:cNvPr id="4" name="Picture 4" descr="A group of children posing for the camera&#10;&#10;Description automatically generated">
            <a:extLst>
              <a:ext uri="{FF2B5EF4-FFF2-40B4-BE49-F238E27FC236}">
                <a16:creationId xmlns:a16="http://schemas.microsoft.com/office/drawing/2014/main" id="{9CE01EB6-2E79-40F7-990F-42D885825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270" y="3426460"/>
            <a:ext cx="3147060" cy="2098040"/>
          </a:xfrm>
          <a:prstGeom prst="rect">
            <a:avLst/>
          </a:prstGeom>
        </p:spPr>
      </p:pic>
      <p:pic>
        <p:nvPicPr>
          <p:cNvPr id="5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D6ED6B0C-7B92-4DD8-BCAA-601443B4A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420" y="3761422"/>
            <a:ext cx="1295400" cy="1285875"/>
          </a:xfrm>
          <a:prstGeom prst="rect">
            <a:avLst/>
          </a:prstGeom>
        </p:spPr>
      </p:pic>
      <p:pic>
        <p:nvPicPr>
          <p:cNvPr id="6" name="Picture 6" descr="A person standing in a field&#10;&#10;Description automatically generated">
            <a:extLst>
              <a:ext uri="{FF2B5EF4-FFF2-40B4-BE49-F238E27FC236}">
                <a16:creationId xmlns:a16="http://schemas.microsoft.com/office/drawing/2014/main" id="{86E8DE89-87D1-47DB-AFAD-EC52E6657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5950" y="3431222"/>
            <a:ext cx="3187700" cy="210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571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CA12A-EDA5-44D4-B74A-D65BB0FF7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/>
              <a:t>For younger children 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E71F2-9CDF-4C6C-978B-0585C51C9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352" y="1709499"/>
            <a:ext cx="7648277" cy="4768453"/>
          </a:xfrm>
        </p:spPr>
        <p:txBody>
          <a:bodyPr/>
          <a:lstStyle/>
          <a:p>
            <a:r>
              <a:rPr lang="en-US" sz="2400" dirty="0"/>
              <a:t>In my bubble, I can play with other people.</a:t>
            </a:r>
          </a:p>
          <a:p>
            <a:endParaRPr lang="en-US" sz="2400"/>
          </a:p>
          <a:p>
            <a:r>
              <a:rPr lang="en-US" sz="2400" dirty="0"/>
              <a:t>I must try to not touch other peoples' belongings, such as pencil cases and water bottles.  </a:t>
            </a:r>
            <a:endParaRPr lang="en-US" dirty="0"/>
          </a:p>
          <a:p>
            <a:endParaRPr lang="en-US" sz="2400"/>
          </a:p>
          <a:p>
            <a:r>
              <a:rPr lang="en-US" sz="2400" dirty="0"/>
              <a:t>I can use my own belongings.  </a:t>
            </a:r>
          </a:p>
        </p:txBody>
      </p:sp>
      <p:pic>
        <p:nvPicPr>
          <p:cNvPr id="4" name="Picture 4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E7BF851A-4FEB-4FC6-927A-EE42925B5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567" y="4052252"/>
            <a:ext cx="3110865" cy="2167255"/>
          </a:xfrm>
          <a:prstGeom prst="rect">
            <a:avLst/>
          </a:prstGeom>
        </p:spPr>
      </p:pic>
      <p:pic>
        <p:nvPicPr>
          <p:cNvPr id="5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AF43C3F7-2B44-469E-80BE-CD9492CF7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880" y="4211479"/>
            <a:ext cx="1584959" cy="1178242"/>
          </a:xfrm>
          <a:prstGeom prst="rect">
            <a:avLst/>
          </a:prstGeom>
        </p:spPr>
      </p:pic>
      <p:pic>
        <p:nvPicPr>
          <p:cNvPr id="8" name="Picture 8" descr="A close up of a bottle&#10;&#10;Description automatically generated">
            <a:extLst>
              <a:ext uri="{FF2B5EF4-FFF2-40B4-BE49-F238E27FC236}">
                <a16:creationId xmlns:a16="http://schemas.microsoft.com/office/drawing/2014/main" id="{1186D677-35F6-4F45-A2AF-64E09B42AB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647" t="-211" r="35294" b="901"/>
          <a:stretch/>
        </p:blipFill>
        <p:spPr>
          <a:xfrm>
            <a:off x="6878320" y="3684350"/>
            <a:ext cx="1097282" cy="186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07389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White">
  <a:themeElements>
    <a:clrScheme name="White">
      <a:dk1>
        <a:srgbClr val="314764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venir Heavy"/>
        <a:ea typeface="Avenir Heavy"/>
        <a:cs typeface="Avenir Heavy"/>
      </a:majorFont>
      <a:minorFont>
        <a:latin typeface="Avenir Heavy"/>
        <a:ea typeface="Avenir Heavy"/>
        <a:cs typeface="Avenir Heavy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314764"/>
            </a:solidFill>
            <a:effectLst/>
            <a:uFillTx/>
            <a:latin typeface="Avenir Book"/>
            <a:ea typeface="Avenir Book"/>
            <a:cs typeface="Avenir Book"/>
            <a:sym typeface="Avenir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300" b="0" i="0" u="none" strike="noStrike" cap="none" spc="0" normalizeH="0" baseline="0">
            <a:ln>
              <a:noFill/>
            </a:ln>
            <a:solidFill>
              <a:srgbClr val="314764"/>
            </a:solidFill>
            <a:effectLst/>
            <a:uFillTx/>
            <a:latin typeface="+mn-lt"/>
            <a:ea typeface="+mn-ea"/>
            <a:cs typeface="+mn-cs"/>
            <a:sym typeface="Avenir Heavy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Oriel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Oriel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olstice">
    <a:dk1>
      <a:sysClr val="windowText" lastClr="000000"/>
    </a:dk1>
    <a:lt1>
      <a:sysClr val="window" lastClr="FFFFFF"/>
    </a:lt1>
    <a:dk2>
      <a:srgbClr val="4F271C"/>
    </a:dk2>
    <a:lt2>
      <a:srgbClr val="E7DEC9"/>
    </a:lt2>
    <a:accent1>
      <a:srgbClr val="3891A7"/>
    </a:accent1>
    <a:accent2>
      <a:srgbClr val="FEB80A"/>
    </a:accent2>
    <a:accent3>
      <a:srgbClr val="C32D2E"/>
    </a:accent3>
    <a:accent4>
      <a:srgbClr val="84AA33"/>
    </a:accent4>
    <a:accent5>
      <a:srgbClr val="964305"/>
    </a:accent5>
    <a:accent6>
      <a:srgbClr val="475A8D"/>
    </a:accent6>
    <a:hlink>
      <a:srgbClr val="8DC765"/>
    </a:hlink>
    <a:folHlink>
      <a:srgbClr val="AA8A14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CC743620DC0B4FB0806D51211C6CF9" ma:contentTypeVersion="12" ma:contentTypeDescription="Create a new document." ma:contentTypeScope="" ma:versionID="5821f4d2ae95d5a75418ecd55494db31">
  <xsd:schema xmlns:xsd="http://www.w3.org/2001/XMLSchema" xmlns:xs="http://www.w3.org/2001/XMLSchema" xmlns:p="http://schemas.microsoft.com/office/2006/metadata/properties" xmlns:ns3="df7f75e7-9f4b-4bc6-876f-f0d6fcae6b78" xmlns:ns4="8717a163-0512-468a-94c4-5c7cedfa7a43" targetNamespace="http://schemas.microsoft.com/office/2006/metadata/properties" ma:root="true" ma:fieldsID="5194dd3ee482380f52844f00a84fd080" ns3:_="" ns4:_="">
    <xsd:import namespace="df7f75e7-9f4b-4bc6-876f-f0d6fcae6b78"/>
    <xsd:import namespace="8717a163-0512-468a-94c4-5c7cedfa7a4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7f75e7-9f4b-4bc6-876f-f0d6fcae6b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17a163-0512-468a-94c4-5c7cedfa7a4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3EDABC6-686F-4E63-B56F-B3D14C77D1C4}">
  <ds:schemaRefs>
    <ds:schemaRef ds:uri="http://purl.org/dc/dcmitype/"/>
    <ds:schemaRef ds:uri="http://purl.org/dc/terms/"/>
    <ds:schemaRef ds:uri="http://www.w3.org/XML/1998/namespace"/>
    <ds:schemaRef ds:uri="http://purl.org/dc/elements/1.1/"/>
    <ds:schemaRef ds:uri="df7f75e7-9f4b-4bc6-876f-f0d6fcae6b78"/>
    <ds:schemaRef ds:uri="8717a163-0512-468a-94c4-5c7cedfa7a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A910CD8B-E463-41FA-8539-CBB49FDB77A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DB645B3-332E-4EA1-B3ED-CF76DF13B7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f7f75e7-9f4b-4bc6-876f-f0d6fcae6b78"/>
    <ds:schemaRef ds:uri="8717a163-0512-468a-94c4-5c7cedfa7a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944</Words>
  <Application>Microsoft Office PowerPoint</Application>
  <PresentationFormat>On-screen Show (4:3)</PresentationFormat>
  <Paragraphs>125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Avenir Book</vt:lpstr>
      <vt:lpstr>Avenir Heavy</vt:lpstr>
      <vt:lpstr>Calibri</vt:lpstr>
      <vt:lpstr>Comic Sans MS</vt:lpstr>
      <vt:lpstr>Helvetica Light</vt:lpstr>
      <vt:lpstr>Wingdings</vt:lpstr>
      <vt:lpstr>Wingdings 2</vt:lpstr>
      <vt:lpstr>White</vt:lpstr>
      <vt:lpstr>1_Oriel</vt:lpstr>
      <vt:lpstr>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 younger children </vt:lpstr>
      <vt:lpstr>For older children</vt:lpstr>
      <vt:lpstr>Primary </vt:lpstr>
      <vt:lpstr>Secondary </vt:lpstr>
      <vt:lpstr>PowerPoint Presentation</vt:lpstr>
      <vt:lpstr>PowerPoint Presentation</vt:lpstr>
      <vt:lpstr>For students that travel to school on public transport </vt:lpstr>
      <vt:lpstr>For students that don't travel on public transport </vt:lpstr>
      <vt:lpstr>PowerPoint Presentation</vt:lpstr>
      <vt:lpstr>Delete as needed</vt:lpstr>
      <vt:lpstr>PowerPoint Presentation</vt:lpstr>
      <vt:lpstr>PowerPoint Presentation</vt:lpstr>
      <vt:lpstr>PowerPoint Presentation</vt:lpstr>
      <vt:lpstr>PowerPoint Presentation</vt:lpstr>
    </vt:vector>
  </TitlesOfParts>
  <Company>London Borough of Sutton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Sutton ASD Service</dc:title>
  <dc:creator>TracyMatthews</dc:creator>
  <cp:lastModifiedBy>Samantha</cp:lastModifiedBy>
  <cp:revision>139</cp:revision>
  <cp:lastPrinted>2017-11-14T09:16:16Z</cp:lastPrinted>
  <dcterms:created xsi:type="dcterms:W3CDTF">2013-10-11T08:59:08Z</dcterms:created>
  <dcterms:modified xsi:type="dcterms:W3CDTF">2020-07-16T16:46:18Z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0x010100BACC743620DC0B4FB0806D51211C6CF9</vt:lpwstr>
  </property>
  <property fmtid="{D5CDD505-2E9C-101B-9397-08002B2CF9AE}" pid="3" name="Order">
    <vt:r8>43200</vt:r8>
  </property>
  <property fmtid="{D5CDD505-2E9C-101B-9397-08002B2CF9AE}" pid="4" name="AuthorIds_UIVersion_1024">
    <vt:lpwstr>77</vt:lpwstr>
  </property>
</Properties>
</file>